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6"/>
  </p:notesMasterIdLst>
  <p:sldIdLst>
    <p:sldId id="322" r:id="rId2"/>
    <p:sldId id="257" r:id="rId3"/>
    <p:sldId id="323" r:id="rId4"/>
    <p:sldId id="258" r:id="rId5"/>
    <p:sldId id="259" r:id="rId6"/>
    <p:sldId id="260" r:id="rId7"/>
    <p:sldId id="261" r:id="rId8"/>
    <p:sldId id="262" r:id="rId9"/>
    <p:sldId id="263" r:id="rId10"/>
    <p:sldId id="264" r:id="rId11"/>
    <p:sldId id="272" r:id="rId12"/>
    <p:sldId id="273" r:id="rId13"/>
    <p:sldId id="265" r:id="rId14"/>
    <p:sldId id="266" r:id="rId15"/>
    <p:sldId id="267" r:id="rId16"/>
    <p:sldId id="268" r:id="rId17"/>
    <p:sldId id="269" r:id="rId18"/>
    <p:sldId id="274" r:id="rId19"/>
    <p:sldId id="275" r:id="rId20"/>
    <p:sldId id="270" r:id="rId21"/>
    <p:sldId id="337" r:id="rId22"/>
    <p:sldId id="324" r:id="rId23"/>
    <p:sldId id="325" r:id="rId24"/>
    <p:sldId id="326" r:id="rId25"/>
    <p:sldId id="327" r:id="rId26"/>
    <p:sldId id="328" r:id="rId27"/>
    <p:sldId id="329" r:id="rId28"/>
    <p:sldId id="330" r:id="rId29"/>
    <p:sldId id="331" r:id="rId30"/>
    <p:sldId id="332" r:id="rId31"/>
    <p:sldId id="333" r:id="rId32"/>
    <p:sldId id="336" r:id="rId33"/>
    <p:sldId id="334" r:id="rId34"/>
    <p:sldId id="33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256" r:id="rId81"/>
    <p:sldId id="339" r:id="rId82"/>
    <p:sldId id="340" r:id="rId83"/>
    <p:sldId id="341" r:id="rId84"/>
    <p:sldId id="342" r:id="rId85"/>
    <p:sldId id="343" r:id="rId86"/>
    <p:sldId id="344" r:id="rId87"/>
    <p:sldId id="380" r:id="rId88"/>
    <p:sldId id="345" r:id="rId89"/>
    <p:sldId id="346" r:id="rId90"/>
    <p:sldId id="347" r:id="rId91"/>
    <p:sldId id="348" r:id="rId92"/>
    <p:sldId id="349" r:id="rId93"/>
    <p:sldId id="350" r:id="rId94"/>
    <p:sldId id="351" r:id="rId95"/>
    <p:sldId id="27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1" r:id="rId1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75" autoAdjust="0"/>
  </p:normalViewPr>
  <p:slideViewPr>
    <p:cSldViewPr snapToGrid="0">
      <p:cViewPr varScale="1">
        <p:scale>
          <a:sx n="85" d="100"/>
          <a:sy n="85" d="100"/>
        </p:scale>
        <p:origin x="180" y="84"/>
      </p:cViewPr>
      <p:guideLst>
        <p:guide orient="horz" pos="2160"/>
        <p:guide pos="3840"/>
      </p:guideLst>
    </p:cSldViewPr>
  </p:slideViewPr>
  <p:outlineViewPr>
    <p:cViewPr>
      <p:scale>
        <a:sx n="33" d="100"/>
        <a:sy n="33" d="100"/>
      </p:scale>
      <p:origin x="0" y="-20808"/>
    </p:cViewPr>
  </p:outlineViewPr>
  <p:notesTextViewPr>
    <p:cViewPr>
      <p:scale>
        <a:sx n="1" d="1"/>
        <a:sy n="1" d="1"/>
      </p:scale>
      <p:origin x="0" y="0"/>
    </p:cViewPr>
  </p:notesTextViewPr>
  <p:sorterViewPr>
    <p:cViewPr>
      <p:scale>
        <a:sx n="100" d="100"/>
        <a:sy n="100" d="100"/>
      </p:scale>
      <p:origin x="0" y="-2482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285AE-CAD5-458E-BC4E-DE4253F2B15D}" type="datetimeFigureOut">
              <a:rPr lang="en-IN" smtClean="0"/>
              <a:t>21-03-2023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1FA891-2B0E-4FDC-B7A1-16E0A438155B}" type="slidenum">
              <a:rPr lang="en-IN" smtClean="0"/>
              <a:t>‹#›</a:t>
            </a:fld>
            <a:endParaRPr lang="en-IN"/>
          </a:p>
        </p:txBody>
      </p:sp>
    </p:spTree>
    <p:extLst>
      <p:ext uri="{BB962C8B-B14F-4D97-AF65-F5344CB8AC3E}">
        <p14:creationId xmlns:p14="http://schemas.microsoft.com/office/powerpoint/2010/main" val="2022468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f718ea4a9d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f718ea4a9d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f718ea4a9d_1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f718ea4a9d_1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718ea4a9d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f718ea4a9d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16d4346a8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16d4346a8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f718ea4a9d_1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f718ea4a9d_1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f718ea4a9d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f718ea4a9d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f718ea4a9d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f718ea4a9d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718ea4a9d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f718ea4a9d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171541d9a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171541d9a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f718ea4a9d_0_1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f718ea4a9d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718ea4a9d_1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718ea4a9d_1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f718ea4a9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f718ea4a9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71541d9a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71541d9a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171541d9a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171541d9a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71541d9a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171541d9a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71541d9a9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71541d9a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71541d9a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71541d9a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171541d9a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171541d9a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171541d9a9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171541d9a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71541d9a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71541d9a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171541d9a9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171541d9a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171541d9a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171541d9a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f718ea4a9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f718ea4a9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71541d9a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171541d9a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171541d9a9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171541d9a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171541d9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171541d9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716f7381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1716f738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1729946ce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1729946ce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1729946ce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1729946ce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729946ce1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729946ce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20c434ace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20c434ace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20e1e287a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20e1e287a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1729946ce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1729946ce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09409f24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09409f24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20c434ace9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20c434ace9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20c434ace9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20c434ace9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20c434ace9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20c434ace9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0c434ace9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20c434ace9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f718ea4a9d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f718ea4a9d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171541d9a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171541d9a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171541d9a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171541d9a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f718ea4a9d_1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f718ea4a9d_1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f718ea4a9d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f718ea4a9d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txBox="1">
            <a:spLocks noGrp="1"/>
          </p:cNvSpPr>
          <p:nvPr>
            <p:ph type="title"/>
          </p:nvPr>
        </p:nvSpPr>
        <p:spPr>
          <a:xfrm>
            <a:off x="415600" y="593367"/>
            <a:ext cx="11360800" cy="817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62133"/>
            <a:ext cx="11360800" cy="4529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204799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p:nvPr/>
        </p:nvSpPr>
        <p:spPr>
          <a:xfrm>
            <a:off x="6096000" y="-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1" name="Google Shape;41;p9"/>
          <p:cNvCxnSpPr/>
          <p:nvPr/>
        </p:nvCxnSpPr>
        <p:spPr>
          <a:xfrm>
            <a:off x="6706233" y="5994000"/>
            <a:ext cx="9152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354000" y="1843133"/>
            <a:ext cx="5393600" cy="177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5600">
                <a:solidFill>
                  <a:schemeClr val="lt2"/>
                </a:solidFill>
              </a:defRPr>
            </a:lvl1pPr>
            <a:lvl2pPr lvl="1" algn="ctr">
              <a:spcBef>
                <a:spcPts val="0"/>
              </a:spcBef>
              <a:spcAft>
                <a:spcPts val="0"/>
              </a:spcAft>
              <a:buClr>
                <a:schemeClr val="lt2"/>
              </a:buClr>
              <a:buSzPts val="4200"/>
              <a:buNone/>
              <a:defRPr sz="5600">
                <a:solidFill>
                  <a:schemeClr val="lt2"/>
                </a:solidFill>
              </a:defRPr>
            </a:lvl2pPr>
            <a:lvl3pPr lvl="2" algn="ctr">
              <a:spcBef>
                <a:spcPts val="0"/>
              </a:spcBef>
              <a:spcAft>
                <a:spcPts val="0"/>
              </a:spcAft>
              <a:buClr>
                <a:schemeClr val="lt2"/>
              </a:buClr>
              <a:buSzPts val="4200"/>
              <a:buNone/>
              <a:defRPr sz="5600">
                <a:solidFill>
                  <a:schemeClr val="lt2"/>
                </a:solidFill>
              </a:defRPr>
            </a:lvl3pPr>
            <a:lvl4pPr lvl="3" algn="ctr">
              <a:spcBef>
                <a:spcPts val="0"/>
              </a:spcBef>
              <a:spcAft>
                <a:spcPts val="0"/>
              </a:spcAft>
              <a:buClr>
                <a:schemeClr val="lt2"/>
              </a:buClr>
              <a:buSzPts val="4200"/>
              <a:buNone/>
              <a:defRPr sz="5600">
                <a:solidFill>
                  <a:schemeClr val="lt2"/>
                </a:solidFill>
              </a:defRPr>
            </a:lvl4pPr>
            <a:lvl5pPr lvl="4" algn="ctr">
              <a:spcBef>
                <a:spcPts val="0"/>
              </a:spcBef>
              <a:spcAft>
                <a:spcPts val="0"/>
              </a:spcAft>
              <a:buClr>
                <a:schemeClr val="lt2"/>
              </a:buClr>
              <a:buSzPts val="4200"/>
              <a:buNone/>
              <a:defRPr sz="5600">
                <a:solidFill>
                  <a:schemeClr val="lt2"/>
                </a:solidFill>
              </a:defRPr>
            </a:lvl5pPr>
            <a:lvl6pPr lvl="5" algn="ctr">
              <a:spcBef>
                <a:spcPts val="0"/>
              </a:spcBef>
              <a:spcAft>
                <a:spcPts val="0"/>
              </a:spcAft>
              <a:buClr>
                <a:schemeClr val="lt2"/>
              </a:buClr>
              <a:buSzPts val="4200"/>
              <a:buNone/>
              <a:defRPr sz="5600">
                <a:solidFill>
                  <a:schemeClr val="lt2"/>
                </a:solidFill>
              </a:defRPr>
            </a:lvl6pPr>
            <a:lvl7pPr lvl="6" algn="ctr">
              <a:spcBef>
                <a:spcPts val="0"/>
              </a:spcBef>
              <a:spcAft>
                <a:spcPts val="0"/>
              </a:spcAft>
              <a:buClr>
                <a:schemeClr val="lt2"/>
              </a:buClr>
              <a:buSzPts val="4200"/>
              <a:buNone/>
              <a:defRPr sz="5600">
                <a:solidFill>
                  <a:schemeClr val="lt2"/>
                </a:solidFill>
              </a:defRPr>
            </a:lvl7pPr>
            <a:lvl8pPr lvl="7" algn="ctr">
              <a:spcBef>
                <a:spcPts val="0"/>
              </a:spcBef>
              <a:spcAft>
                <a:spcPts val="0"/>
              </a:spcAft>
              <a:buClr>
                <a:schemeClr val="lt2"/>
              </a:buClr>
              <a:buSzPts val="4200"/>
              <a:buNone/>
              <a:defRPr sz="5600">
                <a:solidFill>
                  <a:schemeClr val="lt2"/>
                </a:solidFill>
              </a:defRPr>
            </a:lvl8pPr>
            <a:lvl9pPr lvl="8" algn="ctr">
              <a:spcBef>
                <a:spcPts val="0"/>
              </a:spcBef>
              <a:spcAft>
                <a:spcPts val="0"/>
              </a:spcAft>
              <a:buClr>
                <a:schemeClr val="lt2"/>
              </a:buClr>
              <a:buSzPts val="4200"/>
              <a:buNone/>
              <a:defRPr sz="5600">
                <a:solidFill>
                  <a:schemeClr val="lt2"/>
                </a:solidFill>
              </a:defRPr>
            </a:lvl9pPr>
          </a:lstStyle>
          <a:p>
            <a:endParaRPr/>
          </a:p>
        </p:txBody>
      </p:sp>
      <p:sp>
        <p:nvSpPr>
          <p:cNvPr id="43" name="Google Shape;43;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4" name="Google Shape;44;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chemeClr val="accent1"/>
              </a:buClr>
              <a:buSzPts val="1800"/>
              <a:buChar char="●"/>
              <a:defRPr>
                <a:solidFill>
                  <a:schemeClr val="accent1"/>
                </a:solidFill>
              </a:defRPr>
            </a:lvl1pPr>
            <a:lvl2pPr marL="1219170" lvl="1" indent="-423323">
              <a:spcBef>
                <a:spcPts val="0"/>
              </a:spcBef>
              <a:spcAft>
                <a:spcPts val="0"/>
              </a:spcAft>
              <a:buClr>
                <a:schemeClr val="accent1"/>
              </a:buClr>
              <a:buSzPts val="1400"/>
              <a:buChar char="○"/>
              <a:defRPr>
                <a:solidFill>
                  <a:schemeClr val="accent1"/>
                </a:solidFill>
              </a:defRPr>
            </a:lvl2pPr>
            <a:lvl3pPr marL="1828754" lvl="2" indent="-423323">
              <a:spcBef>
                <a:spcPts val="0"/>
              </a:spcBef>
              <a:spcAft>
                <a:spcPts val="0"/>
              </a:spcAft>
              <a:buClr>
                <a:schemeClr val="accent1"/>
              </a:buClr>
              <a:buSzPts val="1400"/>
              <a:buChar char="■"/>
              <a:defRPr>
                <a:solidFill>
                  <a:schemeClr val="accent1"/>
                </a:solidFill>
              </a:defRPr>
            </a:lvl3pPr>
            <a:lvl4pPr marL="2438339" lvl="3" indent="-423323">
              <a:spcBef>
                <a:spcPts val="0"/>
              </a:spcBef>
              <a:spcAft>
                <a:spcPts val="0"/>
              </a:spcAft>
              <a:buClr>
                <a:schemeClr val="accent1"/>
              </a:buClr>
              <a:buSzPts val="1400"/>
              <a:buChar char="●"/>
              <a:defRPr>
                <a:solidFill>
                  <a:schemeClr val="accent1"/>
                </a:solidFill>
              </a:defRPr>
            </a:lvl4pPr>
            <a:lvl5pPr marL="3047924" lvl="4" indent="-423323">
              <a:spcBef>
                <a:spcPts val="0"/>
              </a:spcBef>
              <a:spcAft>
                <a:spcPts val="0"/>
              </a:spcAft>
              <a:buClr>
                <a:schemeClr val="accent1"/>
              </a:buClr>
              <a:buSzPts val="1400"/>
              <a:buChar char="○"/>
              <a:defRPr>
                <a:solidFill>
                  <a:schemeClr val="accent1"/>
                </a:solidFill>
              </a:defRPr>
            </a:lvl5pPr>
            <a:lvl6pPr marL="3657509" lvl="5" indent="-423323">
              <a:spcBef>
                <a:spcPts val="0"/>
              </a:spcBef>
              <a:spcAft>
                <a:spcPts val="0"/>
              </a:spcAft>
              <a:buClr>
                <a:schemeClr val="accent1"/>
              </a:buClr>
              <a:buSzPts val="1400"/>
              <a:buChar char="■"/>
              <a:defRPr>
                <a:solidFill>
                  <a:schemeClr val="accent1"/>
                </a:solidFill>
              </a:defRPr>
            </a:lvl6pPr>
            <a:lvl7pPr marL="4267093" lvl="6" indent="-423323">
              <a:spcBef>
                <a:spcPts val="0"/>
              </a:spcBef>
              <a:spcAft>
                <a:spcPts val="0"/>
              </a:spcAft>
              <a:buClr>
                <a:schemeClr val="accent1"/>
              </a:buClr>
              <a:buSzPts val="1400"/>
              <a:buChar char="●"/>
              <a:defRPr>
                <a:solidFill>
                  <a:schemeClr val="accent1"/>
                </a:solidFill>
              </a:defRPr>
            </a:lvl7pPr>
            <a:lvl8pPr marL="4876678" lvl="7" indent="-423323">
              <a:spcBef>
                <a:spcPts val="0"/>
              </a:spcBef>
              <a:spcAft>
                <a:spcPts val="0"/>
              </a:spcAft>
              <a:buClr>
                <a:schemeClr val="accent1"/>
              </a:buClr>
              <a:buSzPts val="1400"/>
              <a:buChar char="○"/>
              <a:defRPr>
                <a:solidFill>
                  <a:schemeClr val="accent1"/>
                </a:solidFill>
              </a:defRPr>
            </a:lvl8pPr>
            <a:lvl9pPr marL="5486263" lvl="8" indent="-423323">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9038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1441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Title 5">
            <a:extLst>
              <a:ext uri="{FF2B5EF4-FFF2-40B4-BE49-F238E27FC236}">
                <a16:creationId xmlns:a16="http://schemas.microsoft.com/office/drawing/2014/main" id="{17BA3AC9-4796-91F3-9E4F-F8D10687864C}"/>
              </a:ext>
            </a:extLst>
          </p:cNvPr>
          <p:cNvSpPr>
            <a:spLocks noGrp="1"/>
          </p:cNvSpPr>
          <p:nvPr>
            <p:ph type="title"/>
          </p:nvPr>
        </p:nvSpPr>
        <p:spPr/>
        <p:txBody>
          <a:bodyPr/>
          <a:lstStyle/>
          <a:p>
            <a:r>
              <a:rPr lang="en-US"/>
              <a:t>Click to edit Master title style</a:t>
            </a:r>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3/21/2023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 id="2147483669" r:id="rId19"/>
    <p:sldLayoutId id="2147483670" r:id="rId20"/>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azure.microsoft.com/en-us/services/devops/"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hyperlink" Target="https://github.com/PacktPublishing/Learning_DevOps/tree/master/CHAP06"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PacktPublishing/Learning_DevOps/blob/master/CHAP06/gitlab-ci-demo.yml" TargetMode="External"/><Relationship Id="rId7" Type="http://schemas.openxmlformats.org/officeDocument/2006/relationships/hyperlink" Target="https://about.gitlab.com/pricing/" TargetMode="External"/><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hyperlink" Target="https://about.gitlab.com/features/" TargetMode="External"/><Relationship Id="rId5" Type="http://schemas.openxmlformats.org/officeDocument/2006/relationships/hyperlink" Target="https://gitlab.com/users/sign_in#register-pane" TargetMode="External"/><Relationship Id="rId4" Type="http://schemas.openxmlformats.org/officeDocument/2006/relationships/hyperlink" Target="https://docs.gitlab.com/ee/ci/yaml/"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learn.microsoft.com/en-us/azure/devops/user-guide/services?view=azure-devops" TargetMode="Externa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hyperlink" Target="https://docs.gitlab.com/ee/topics/autodevops/index.html"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hyperlink" Target="https://docs.gitlab.com/ee/ci/introduction/index.html#continuous-integration"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hyperlink" Target="https://docs.gitlab.com/ee/ci/introduction/index.html#continuous-deployment" TargetMode="External"/><Relationship Id="rId4" Type="http://schemas.openxmlformats.org/officeDocument/2006/relationships/hyperlink" Target="https://docs.gitlab.com/ee/ci/introduction/index.html#continuous-delivery"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hyperlink" Target="https://gitlab.com/gitlab-org/gitlab" TargetMode="External"/><Relationship Id="rId2" Type="http://schemas.openxmlformats.org/officeDocument/2006/relationships/hyperlink" Target="https://en.wikipedia.org/wiki/Continuous_integration" TargetMode="Externa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hyperlink" Target="https://gitlab.com/users/sign_in#register-pane"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435" y="2712720"/>
            <a:ext cx="10131425" cy="1456267"/>
          </a:xfrm>
        </p:spPr>
        <p:txBody>
          <a:bodyPr>
            <a:normAutofit/>
          </a:bodyPr>
          <a:lstStyle/>
          <a:p>
            <a:pPr algn="just"/>
            <a:r>
              <a:rPr lang="en-IN" sz="4400" b="1" dirty="0"/>
              <a:t>              Using a package manager</a:t>
            </a:r>
            <a:endParaRPr lang="en-US" sz="4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13F12F-8685-CBC8-19C6-3F29DD1E7759}"/>
              </a:ext>
            </a:extLst>
          </p:cNvPr>
          <p:cNvSpPr txBox="1"/>
          <p:nvPr/>
        </p:nvSpPr>
        <p:spPr>
          <a:xfrm>
            <a:off x="331659" y="0"/>
            <a:ext cx="11280711" cy="7109639"/>
          </a:xfrm>
          <a:prstGeom prst="rect">
            <a:avLst/>
          </a:prstGeom>
          <a:noFill/>
        </p:spPr>
        <p:txBody>
          <a:bodyPr wrap="square">
            <a:spAutoFit/>
          </a:bodyPr>
          <a:lstStyle/>
          <a:p>
            <a:pPr algn="just"/>
            <a:r>
              <a:rPr lang="en-US" sz="2400" b="1" i="0" dirty="0">
                <a:solidFill>
                  <a:srgbClr val="323232"/>
                </a:solidFill>
                <a:effectLst/>
              </a:rPr>
              <a:t>                                     Azure Artifacts tutorial: Get started:</a:t>
            </a:r>
          </a:p>
          <a:p>
            <a:pPr algn="just"/>
            <a:endParaRPr lang="en-US" sz="2400" b="1" i="0" dirty="0">
              <a:solidFill>
                <a:srgbClr val="323232"/>
              </a:solidFill>
              <a:effectLst/>
            </a:endParaRPr>
          </a:p>
          <a:p>
            <a:pPr algn="just"/>
            <a:r>
              <a:rPr lang="en-US" sz="2400" b="0" i="0" dirty="0">
                <a:effectLst/>
              </a:rPr>
              <a:t>To use Azure Artifacts, you need an Azure DevOps account.</a:t>
            </a:r>
          </a:p>
          <a:p>
            <a:pPr algn="just"/>
            <a:r>
              <a:rPr lang="en-US" sz="2400" b="0" i="0" dirty="0">
                <a:effectLst/>
              </a:rPr>
              <a:t>If you already have an account, log in using that account. If not, create an account via </a:t>
            </a:r>
            <a:r>
              <a:rPr lang="en-US" sz="2400" b="0" i="0" u="sng" dirty="0">
                <a:effectLst/>
                <a:hlinkClick r:id="rId2">
                  <a:extLst>
                    <a:ext uri="{A12FA001-AC4F-418D-AE19-62706E023703}">
                      <ahyp:hlinkClr xmlns:ahyp="http://schemas.microsoft.com/office/drawing/2018/hyperlinkcolor" val="tx"/>
                    </a:ext>
                  </a:extLst>
                </a:hlinkClick>
              </a:rPr>
              <a:t>Microsoft's DevOps portal</a:t>
            </a:r>
            <a:r>
              <a:rPr lang="en-US" sz="2400" b="0" i="0" dirty="0">
                <a:effectLst/>
              </a:rPr>
              <a:t> or the </a:t>
            </a:r>
            <a:r>
              <a:rPr lang="en-US" sz="2400" b="0" i="0" u="sng" dirty="0">
                <a:effectLst/>
                <a:hlinkClick r:id="rId3">
                  <a:extLst>
                    <a:ext uri="{A12FA001-AC4F-418D-AE19-62706E023703}">
                      <ahyp:hlinkClr xmlns:ahyp="http://schemas.microsoft.com/office/drawing/2018/hyperlinkcolor" val="tx"/>
                    </a:ext>
                  </a:extLst>
                </a:hlinkClick>
              </a:rPr>
              <a:t>GitHub sign-up page</a:t>
            </a:r>
            <a:r>
              <a:rPr lang="en-US" sz="2400" b="0" i="0" dirty="0">
                <a:effectLst/>
              </a:rPr>
              <a:t>.</a:t>
            </a:r>
          </a:p>
          <a:p>
            <a:pPr algn="just"/>
            <a:endParaRPr lang="en-US" sz="2400" b="0" i="0" dirty="0">
              <a:effectLst/>
            </a:endParaRPr>
          </a:p>
          <a:p>
            <a:pPr algn="just"/>
            <a:r>
              <a:rPr lang="en-US" sz="2400" b="0" i="0" dirty="0">
                <a:effectLst/>
              </a:rPr>
              <a:t>Then, follow these steps to publish a NuGet package:</a:t>
            </a:r>
          </a:p>
          <a:p>
            <a:pPr algn="just"/>
            <a:endParaRPr lang="en-US" sz="2400" dirty="0"/>
          </a:p>
          <a:p>
            <a:pPr marL="342900" indent="-342900" algn="just">
              <a:buAutoNum type="arabicPeriod"/>
            </a:pPr>
            <a:r>
              <a:rPr lang="en-US" sz="2400" b="1" i="0" dirty="0">
                <a:solidFill>
                  <a:srgbClr val="323232"/>
                </a:solidFill>
                <a:effectLst/>
              </a:rPr>
              <a:t>Create an Azure DevOps organization:</a:t>
            </a:r>
          </a:p>
          <a:p>
            <a:pPr algn="just"/>
            <a:endParaRPr lang="en-US" sz="2400" b="1" i="0" dirty="0">
              <a:solidFill>
                <a:srgbClr val="323232"/>
              </a:solidFill>
              <a:effectLst/>
            </a:endParaRPr>
          </a:p>
          <a:p>
            <a:pPr algn="just"/>
            <a:r>
              <a:rPr lang="en-US" sz="2400" b="0" i="0" dirty="0">
                <a:effectLst/>
              </a:rPr>
              <a:t>In Azure DevOps, an organization helps you work with several related projects. To create an organization in Azure DevOps, follow these steps:</a:t>
            </a:r>
          </a:p>
          <a:p>
            <a:pPr marL="742950" lvl="1" indent="-285750" algn="just">
              <a:buFont typeface="+mj-lt"/>
              <a:buAutoNum type="arabicPeriod"/>
            </a:pPr>
            <a:r>
              <a:rPr lang="en-US" sz="2400" b="0" i="0" dirty="0">
                <a:effectLst/>
              </a:rPr>
              <a:t>Once you've signed into Azure DevOps, click </a:t>
            </a:r>
            <a:r>
              <a:rPr lang="en-US" sz="2400" b="1" i="0" dirty="0">
                <a:effectLst/>
              </a:rPr>
              <a:t>New Organization</a:t>
            </a:r>
            <a:endParaRPr lang="en-US" sz="2400" b="0" i="0" dirty="0">
              <a:effectLst/>
            </a:endParaRPr>
          </a:p>
          <a:p>
            <a:pPr marL="742950" lvl="1" indent="-285750" algn="just">
              <a:buFont typeface="+mj-lt"/>
              <a:buAutoNum type="arabicPeriod"/>
            </a:pPr>
            <a:r>
              <a:rPr lang="en-US" sz="2400" b="0" i="0" dirty="0">
                <a:effectLst/>
              </a:rPr>
              <a:t>Specify the name of the organization</a:t>
            </a:r>
          </a:p>
          <a:p>
            <a:pPr marL="742950" lvl="1" indent="-285750" algn="just">
              <a:buFont typeface="+mj-lt"/>
              <a:buAutoNum type="arabicPeriod"/>
            </a:pPr>
            <a:r>
              <a:rPr lang="en-US" sz="2400" b="0" i="0" dirty="0">
                <a:effectLst/>
              </a:rPr>
              <a:t>Specify where you want the organization to be hosted</a:t>
            </a:r>
          </a:p>
          <a:p>
            <a:pPr marL="742950" lvl="1" indent="-285750" algn="just">
              <a:buFont typeface="+mj-lt"/>
              <a:buAutoNum type="arabicPeriod"/>
            </a:pPr>
            <a:r>
              <a:rPr lang="en-US" sz="2400" b="0" i="0" dirty="0">
                <a:effectLst/>
              </a:rPr>
              <a:t>Click </a:t>
            </a:r>
            <a:r>
              <a:rPr lang="en-US" sz="2400" b="1" i="0" dirty="0">
                <a:effectLst/>
              </a:rPr>
              <a:t>Continue</a:t>
            </a:r>
          </a:p>
          <a:p>
            <a:pPr lvl="1" algn="just"/>
            <a:endParaRPr lang="en-US" sz="2400" b="0" i="0" dirty="0">
              <a:effectLst/>
            </a:endParaRPr>
          </a:p>
          <a:p>
            <a:pPr algn="just"/>
            <a:r>
              <a:rPr lang="en-US" sz="2400" b="0" i="0" dirty="0">
                <a:effectLst/>
              </a:rPr>
              <a:t>You can view your artifacts and their usage limits from Organization Settings.</a:t>
            </a:r>
          </a:p>
          <a:p>
            <a:pPr algn="just"/>
            <a:endParaRPr lang="en-US" sz="2400" b="0" i="0" dirty="0">
              <a:solidFill>
                <a:srgbClr val="666666"/>
              </a:solidFill>
              <a:effectLst/>
            </a:endParaRPr>
          </a:p>
        </p:txBody>
      </p:sp>
    </p:spTree>
    <p:extLst>
      <p:ext uri="{BB962C8B-B14F-4D97-AF65-F5344CB8AC3E}">
        <p14:creationId xmlns:p14="http://schemas.microsoft.com/office/powerpoint/2010/main" val="31401578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a:xfrm>
            <a:off x="415600" y="593367"/>
            <a:ext cx="11360800" cy="817600"/>
          </a:xfrm>
          <a:prstGeom prst="rect">
            <a:avLst/>
          </a:prstGeom>
        </p:spPr>
        <p:txBody>
          <a:bodyPr spcFirstLastPara="1" vert="horz" wrap="square" lIns="121900" tIns="121900" rIns="121900" bIns="121900" rtlCol="0" anchor="t" anchorCtr="0">
            <a:normAutofit/>
          </a:bodyPr>
          <a:lstStyle/>
          <a:p>
            <a:endParaRPr/>
          </a:p>
        </p:txBody>
      </p:sp>
      <p:sp>
        <p:nvSpPr>
          <p:cNvPr id="198" name="Google Shape;198;p33"/>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99" name="Google Shape;199;p33"/>
          <p:cNvPicPr preferRelativeResize="0"/>
          <p:nvPr/>
        </p:nvPicPr>
        <p:blipFill rotWithShape="1">
          <a:blip r:embed="rId3">
            <a:alphaModFix/>
          </a:blip>
          <a:srcRect b="7876"/>
          <a:stretch/>
        </p:blipFill>
        <p:spPr>
          <a:xfrm>
            <a:off x="365967" y="268365"/>
            <a:ext cx="11237867" cy="582336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415600" y="593367"/>
            <a:ext cx="11360800" cy="817600"/>
          </a:xfrm>
          <a:prstGeom prst="rect">
            <a:avLst/>
          </a:prstGeom>
        </p:spPr>
        <p:txBody>
          <a:bodyPr spcFirstLastPara="1" vert="horz" wrap="square" lIns="121900" tIns="121900" rIns="121900" bIns="121900" rtlCol="0" anchor="t" anchorCtr="0">
            <a:normAutofit/>
          </a:bodyPr>
          <a:lstStyle/>
          <a:p>
            <a:endParaRPr/>
          </a:p>
        </p:txBody>
      </p:sp>
      <p:sp>
        <p:nvSpPr>
          <p:cNvPr id="205" name="Google Shape;205;p34"/>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206" name="Google Shape;206;p34"/>
          <p:cNvPicPr preferRelativeResize="0"/>
          <p:nvPr/>
        </p:nvPicPr>
        <p:blipFill rotWithShape="1">
          <a:blip r:embed="rId3">
            <a:alphaModFix/>
          </a:blip>
          <a:srcRect b="7672"/>
          <a:stretch/>
        </p:blipFill>
        <p:spPr>
          <a:xfrm>
            <a:off x="294734" y="542200"/>
            <a:ext cx="11602533" cy="6025601"/>
          </a:xfrm>
          <a:prstGeom prst="rect">
            <a:avLst/>
          </a:prstGeom>
          <a:noFill/>
          <a:ln>
            <a:noFill/>
          </a:ln>
        </p:spPr>
      </p:pic>
      <p:sp>
        <p:nvSpPr>
          <p:cNvPr id="207" name="Google Shape;207;p34"/>
          <p:cNvSpPr txBox="1"/>
          <p:nvPr/>
        </p:nvSpPr>
        <p:spPr>
          <a:xfrm>
            <a:off x="294733" y="29001"/>
            <a:ext cx="3505600" cy="512857"/>
          </a:xfrm>
          <a:prstGeom prst="rect">
            <a:avLst/>
          </a:prstGeom>
          <a:solidFill>
            <a:srgbClr val="FDA12C"/>
          </a:solidFill>
          <a:ln>
            <a:noFill/>
          </a:ln>
        </p:spPr>
        <p:txBody>
          <a:bodyPr spcFirstLastPara="1" wrap="square" lIns="121900" tIns="121900" rIns="121900" bIns="121900" anchor="t" anchorCtr="0">
            <a:spAutoFit/>
          </a:bodyPr>
          <a:lstStyle/>
          <a:p>
            <a:r>
              <a:rPr lang="en" sz="1733">
                <a:latin typeface="Old Standard TT"/>
                <a:ea typeface="Old Standard TT"/>
                <a:cs typeface="Old Standard TT"/>
                <a:sym typeface="Old Standard TT"/>
              </a:rPr>
              <a:t>Initially Creating a project:</a:t>
            </a:r>
            <a:endParaRPr sz="1733">
              <a:latin typeface="Old Standard TT"/>
              <a:ea typeface="Old Standard TT"/>
              <a:cs typeface="Old Standard TT"/>
              <a:sym typeface="Old Standard T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213" name="Google Shape;213;p35"/>
          <p:cNvPicPr preferRelativeResize="0"/>
          <p:nvPr/>
        </p:nvPicPr>
        <p:blipFill rotWithShape="1">
          <a:blip r:embed="rId3">
            <a:alphaModFix/>
          </a:blip>
          <a:srcRect b="16478"/>
          <a:stretch/>
        </p:blipFill>
        <p:spPr>
          <a:xfrm>
            <a:off x="368534" y="792067"/>
            <a:ext cx="11538933" cy="5421435"/>
          </a:xfrm>
          <a:prstGeom prst="rect">
            <a:avLst/>
          </a:prstGeom>
          <a:noFill/>
          <a:ln>
            <a:noFill/>
          </a:ln>
        </p:spPr>
      </p:pic>
      <p:sp>
        <p:nvSpPr>
          <p:cNvPr id="214" name="Google Shape;214;p35"/>
          <p:cNvSpPr txBox="1"/>
          <p:nvPr/>
        </p:nvSpPr>
        <p:spPr>
          <a:xfrm>
            <a:off x="307167" y="121567"/>
            <a:ext cx="2764400" cy="512857"/>
          </a:xfrm>
          <a:prstGeom prst="rect">
            <a:avLst/>
          </a:prstGeom>
          <a:solidFill>
            <a:schemeClr val="accent4"/>
          </a:solidFill>
          <a:ln>
            <a:noFill/>
          </a:ln>
        </p:spPr>
        <p:txBody>
          <a:bodyPr spcFirstLastPara="1" wrap="square" lIns="121900" tIns="121900" rIns="121900" bIns="121900" anchor="t" anchorCtr="0">
            <a:spAutoFit/>
          </a:bodyPr>
          <a:lstStyle/>
          <a:p>
            <a:r>
              <a:rPr lang="en" sz="1733">
                <a:latin typeface="Old Standard TT"/>
                <a:ea typeface="Old Standard TT"/>
                <a:cs typeface="Old Standard TT"/>
                <a:sym typeface="Old Standard TT"/>
              </a:rPr>
              <a:t>To invite team members:</a:t>
            </a:r>
            <a:endParaRPr sz="1733">
              <a:latin typeface="Old Standard TT"/>
              <a:ea typeface="Old Standard TT"/>
              <a:cs typeface="Old Standard TT"/>
              <a:sym typeface="Old Standard T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1165667" y="2490100"/>
            <a:ext cx="9587200" cy="1777600"/>
          </a:xfrm>
          <a:prstGeom prst="rect">
            <a:avLst/>
          </a:prstGeom>
          <a:solidFill>
            <a:schemeClr val="accent4"/>
          </a:solidFill>
        </p:spPr>
        <p:txBody>
          <a:bodyPr spcFirstLastPara="1" vert="horz" wrap="square" lIns="121900" tIns="121900" rIns="121900" bIns="121900" rtlCol="0" anchor="b" anchorCtr="0">
            <a:normAutofit fontScale="90000"/>
          </a:bodyPr>
          <a:lstStyle/>
          <a:p>
            <a:r>
              <a:rPr lang="en" dirty="0">
                <a:solidFill>
                  <a:srgbClr val="151515"/>
                </a:solidFill>
              </a:rPr>
              <a:t>Creating a new project and managing your code source </a:t>
            </a:r>
            <a:endParaRPr dirty="0">
              <a:solidFill>
                <a:srgbClr val="151515"/>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7"/>
          <p:cNvPicPr preferRelativeResize="0"/>
          <p:nvPr/>
        </p:nvPicPr>
        <p:blipFill rotWithShape="1">
          <a:blip r:embed="rId3">
            <a:alphaModFix/>
          </a:blip>
          <a:srcRect b="13748"/>
          <a:stretch/>
        </p:blipFill>
        <p:spPr>
          <a:xfrm>
            <a:off x="156167" y="984846"/>
            <a:ext cx="11469500" cy="5564733"/>
          </a:xfrm>
          <a:prstGeom prst="rect">
            <a:avLst/>
          </a:prstGeom>
          <a:noFill/>
          <a:ln>
            <a:noFill/>
          </a:ln>
        </p:spPr>
      </p:pic>
      <p:sp>
        <p:nvSpPr>
          <p:cNvPr id="225" name="Google Shape;225;p37"/>
          <p:cNvSpPr txBox="1"/>
          <p:nvPr/>
        </p:nvSpPr>
        <p:spPr>
          <a:xfrm>
            <a:off x="880532" y="1"/>
            <a:ext cx="10178267" cy="984845"/>
          </a:xfrm>
          <a:prstGeom prst="rect">
            <a:avLst/>
          </a:prstGeom>
          <a:noFill/>
          <a:ln>
            <a:noFill/>
          </a:ln>
        </p:spPr>
        <p:txBody>
          <a:bodyPr spcFirstLastPara="1" wrap="square" lIns="121900" tIns="121900" rIns="121900" bIns="121900" anchor="t" anchorCtr="0">
            <a:spAutoFit/>
          </a:bodyPr>
          <a:lstStyle/>
          <a:p>
            <a:r>
              <a:rPr lang="en" sz="2400" dirty="0">
                <a:latin typeface="Calibri" panose="020F0502020204030204" pitchFamily="34" charset="0"/>
                <a:ea typeface="Calibri" panose="020F0502020204030204" pitchFamily="34" charset="0"/>
                <a:cs typeface="Calibri" panose="020F0502020204030204" pitchFamily="34" charset="0"/>
                <a:sym typeface="Comfortaa"/>
              </a:rPr>
              <a:t>Once your account has been created and authenticated, you will be taken to the homepage of your account .Click on </a:t>
            </a:r>
            <a:r>
              <a:rPr lang="en" sz="2400" dirty="0">
                <a:highlight>
                  <a:srgbClr val="CAECE5"/>
                </a:highlight>
                <a:latin typeface="Calibri" panose="020F0502020204030204" pitchFamily="34" charset="0"/>
                <a:ea typeface="Calibri" panose="020F0502020204030204" pitchFamily="34" charset="0"/>
                <a:cs typeface="Calibri" panose="020F0502020204030204" pitchFamily="34" charset="0"/>
                <a:sym typeface="Comfortaa"/>
              </a:rPr>
              <a:t> New project</a:t>
            </a:r>
            <a:r>
              <a:rPr lang="en" sz="2400" dirty="0">
                <a:latin typeface="Calibri" panose="020F0502020204030204" pitchFamily="34" charset="0"/>
                <a:ea typeface="Calibri" panose="020F0502020204030204" pitchFamily="34" charset="0"/>
                <a:cs typeface="Calibri" panose="020F0502020204030204" pitchFamily="34" charset="0"/>
                <a:sym typeface="Comfortaa"/>
              </a:rPr>
              <a:t> on the home page</a:t>
            </a:r>
            <a:endParaRPr dirty="0">
              <a:latin typeface="Calibri" panose="020F0502020204030204" pitchFamily="34" charset="0"/>
              <a:ea typeface="Calibri" panose="020F0502020204030204" pitchFamily="34" charset="0"/>
              <a:cs typeface="Calibri" panose="020F0502020204030204" pitchFamily="34" charset="0"/>
              <a:sym typeface="Comfortaa"/>
            </a:endParaRPr>
          </a:p>
        </p:txBody>
      </p:sp>
      <p:sp>
        <p:nvSpPr>
          <p:cNvPr id="226" name="Google Shape;226;p37"/>
          <p:cNvSpPr/>
          <p:nvPr/>
        </p:nvSpPr>
        <p:spPr>
          <a:xfrm>
            <a:off x="11258767" y="3591700"/>
            <a:ext cx="458800" cy="306000"/>
          </a:xfrm>
          <a:prstGeom prst="leftArrow">
            <a:avLst>
              <a:gd name="adj1" fmla="val 50000"/>
              <a:gd name="adj2" fmla="val 50000"/>
            </a:avLst>
          </a:prstGeom>
          <a:solidFill>
            <a:schemeClr val="accent3"/>
          </a:solidFill>
          <a:ln w="9525" cap="flat" cmpd="sng">
            <a:solidFill>
              <a:srgbClr val="FBA3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415600" y="593367"/>
            <a:ext cx="11360800" cy="817600"/>
          </a:xfrm>
          <a:prstGeom prst="rect">
            <a:avLst/>
          </a:prstGeom>
        </p:spPr>
        <p:txBody>
          <a:bodyPr spcFirstLastPara="1" vert="horz" wrap="square" lIns="121900" tIns="121900" rIns="121900" bIns="121900" rtlCol="0" anchor="t" anchorCtr="0">
            <a:normAutofit/>
          </a:bodyPr>
          <a:lstStyle/>
          <a:p>
            <a:endParaRPr/>
          </a:p>
        </p:txBody>
      </p:sp>
      <p:sp>
        <p:nvSpPr>
          <p:cNvPr id="232" name="Google Shape;232;p38"/>
          <p:cNvSpPr txBox="1">
            <a:spLocks noGrp="1"/>
          </p:cNvSpPr>
          <p:nvPr>
            <p:ph type="body" idx="1"/>
          </p:nvPr>
        </p:nvSpPr>
        <p:spPr>
          <a:xfrm>
            <a:off x="415600" y="1562133"/>
            <a:ext cx="11360800" cy="4529600"/>
          </a:xfrm>
          <a:prstGeom prst="rect">
            <a:avLst/>
          </a:prstGeom>
          <a:solidFill>
            <a:schemeClr val="accent3"/>
          </a:solidFill>
          <a:ln w="9525" cap="flat" cmpd="sng">
            <a:solidFill>
              <a:srgbClr val="FBA338"/>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endParaRPr sz="1867">
              <a:solidFill>
                <a:srgbClr val="000000"/>
              </a:solidFill>
              <a:latin typeface="Arial"/>
              <a:ea typeface="Arial"/>
              <a:cs typeface="Arial"/>
              <a:sym typeface="Arial"/>
            </a:endParaRPr>
          </a:p>
        </p:txBody>
      </p:sp>
      <p:pic>
        <p:nvPicPr>
          <p:cNvPr id="233" name="Google Shape;233;p38"/>
          <p:cNvPicPr preferRelativeResize="0"/>
          <p:nvPr/>
        </p:nvPicPr>
        <p:blipFill rotWithShape="1">
          <a:blip r:embed="rId3">
            <a:alphaModFix/>
          </a:blip>
          <a:srcRect b="9592"/>
          <a:stretch/>
        </p:blipFill>
        <p:spPr>
          <a:xfrm>
            <a:off x="155689" y="329017"/>
            <a:ext cx="11620711" cy="6199965"/>
          </a:xfrm>
          <a:prstGeom prst="rect">
            <a:avLst/>
          </a:prstGeom>
          <a:noFill/>
          <a:ln w="9525" cap="flat" cmpd="sng">
            <a:solidFill>
              <a:srgbClr val="FBA338"/>
            </a:solidFill>
            <a:prstDash val="solid"/>
            <a:round/>
            <a:headEnd type="none" w="sm" len="sm"/>
            <a:tailEnd type="none" w="sm" len="sm"/>
          </a:ln>
        </p:spPr>
      </p:pic>
      <p:sp>
        <p:nvSpPr>
          <p:cNvPr id="234" name="Google Shape;234;p38"/>
          <p:cNvSpPr/>
          <p:nvPr/>
        </p:nvSpPr>
        <p:spPr>
          <a:xfrm rot="10800000">
            <a:off x="2800933" y="2815412"/>
            <a:ext cx="458800" cy="306000"/>
          </a:xfrm>
          <a:prstGeom prst="leftArrow">
            <a:avLst>
              <a:gd name="adj1" fmla="val 50000"/>
              <a:gd name="adj2" fmla="val 50000"/>
            </a:avLst>
          </a:prstGeom>
          <a:solidFill>
            <a:schemeClr val="accent3"/>
          </a:solidFill>
          <a:ln w="9525" cap="flat" cmpd="sng">
            <a:solidFill>
              <a:srgbClr val="FBA3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9"/>
          <p:cNvPicPr preferRelativeResize="0"/>
          <p:nvPr/>
        </p:nvPicPr>
        <p:blipFill rotWithShape="1">
          <a:blip r:embed="rId3">
            <a:alphaModFix/>
          </a:blip>
          <a:srcRect b="6085"/>
          <a:stretch/>
        </p:blipFill>
        <p:spPr>
          <a:xfrm>
            <a:off x="361251" y="344367"/>
            <a:ext cx="11469500" cy="6058800"/>
          </a:xfrm>
          <a:prstGeom prst="rect">
            <a:avLst/>
          </a:prstGeom>
          <a:noFill/>
          <a:ln>
            <a:noFill/>
          </a:ln>
        </p:spPr>
      </p:pic>
      <p:sp>
        <p:nvSpPr>
          <p:cNvPr id="240" name="Google Shape;240;p39"/>
          <p:cNvSpPr/>
          <p:nvPr/>
        </p:nvSpPr>
        <p:spPr>
          <a:xfrm rot="10800000">
            <a:off x="2165700" y="6097179"/>
            <a:ext cx="458800" cy="306000"/>
          </a:xfrm>
          <a:prstGeom prst="leftArrow">
            <a:avLst>
              <a:gd name="adj1" fmla="val 50000"/>
              <a:gd name="adj2" fmla="val 50000"/>
            </a:avLst>
          </a:prstGeom>
          <a:solidFill>
            <a:schemeClr val="accent3"/>
          </a:solidFill>
          <a:ln w="9525" cap="flat" cmpd="sng">
            <a:solidFill>
              <a:srgbClr val="FBA3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p:nvPr>
        </p:nvSpPr>
        <p:spPr>
          <a:xfrm>
            <a:off x="415600" y="593367"/>
            <a:ext cx="11360800" cy="817600"/>
          </a:xfrm>
          <a:prstGeom prst="rect">
            <a:avLst/>
          </a:prstGeom>
        </p:spPr>
        <p:txBody>
          <a:bodyPr spcFirstLastPara="1" vert="horz" wrap="square" lIns="121900" tIns="121900" rIns="121900" bIns="121900" rtlCol="0" anchor="t" anchorCtr="0">
            <a:normAutofit/>
          </a:bodyPr>
          <a:lstStyle/>
          <a:p>
            <a:endParaRPr/>
          </a:p>
        </p:txBody>
      </p:sp>
      <p:sp>
        <p:nvSpPr>
          <p:cNvPr id="246" name="Google Shape;246;p40"/>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247" name="Google Shape;247;p40"/>
          <p:cNvPicPr preferRelativeResize="0"/>
          <p:nvPr/>
        </p:nvPicPr>
        <p:blipFill rotWithShape="1">
          <a:blip r:embed="rId3">
            <a:alphaModFix/>
          </a:blip>
          <a:srcRect b="5944"/>
          <a:stretch/>
        </p:blipFill>
        <p:spPr>
          <a:xfrm>
            <a:off x="415600" y="237067"/>
            <a:ext cx="11200667" cy="621313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253" name="Google Shape;253;p41"/>
          <p:cNvPicPr preferRelativeResize="0"/>
          <p:nvPr/>
        </p:nvPicPr>
        <p:blipFill rotWithShape="1">
          <a:blip r:embed="rId3">
            <a:alphaModFix/>
          </a:blip>
          <a:srcRect t="8402" b="8568"/>
          <a:stretch/>
        </p:blipFill>
        <p:spPr>
          <a:xfrm>
            <a:off x="235034" y="551201"/>
            <a:ext cx="11863133" cy="5540535"/>
          </a:xfrm>
          <a:prstGeom prst="rect">
            <a:avLst/>
          </a:prstGeom>
          <a:noFill/>
          <a:ln>
            <a:noFill/>
          </a:ln>
        </p:spPr>
      </p:pic>
      <p:sp>
        <p:nvSpPr>
          <p:cNvPr id="254" name="Google Shape;254;p41"/>
          <p:cNvSpPr/>
          <p:nvPr/>
        </p:nvSpPr>
        <p:spPr>
          <a:xfrm>
            <a:off x="10682367" y="2368300"/>
            <a:ext cx="458800" cy="306000"/>
          </a:xfrm>
          <a:prstGeom prst="leftArrow">
            <a:avLst>
              <a:gd name="adj1" fmla="val 50000"/>
              <a:gd name="adj2" fmla="val 50000"/>
            </a:avLst>
          </a:prstGeom>
          <a:solidFill>
            <a:schemeClr val="accent3"/>
          </a:solidFill>
          <a:ln w="9525" cap="flat" cmpd="sng">
            <a:solidFill>
              <a:srgbClr val="FBA3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42"/>
          <p:cNvPicPr preferRelativeResize="0"/>
          <p:nvPr/>
        </p:nvPicPr>
        <p:blipFill rotWithShape="1">
          <a:blip r:embed="rId3">
            <a:alphaModFix/>
          </a:blip>
          <a:srcRect b="7732"/>
          <a:stretch/>
        </p:blipFill>
        <p:spPr>
          <a:xfrm>
            <a:off x="297301" y="697234"/>
            <a:ext cx="11469500" cy="5952933"/>
          </a:xfrm>
          <a:prstGeom prst="rect">
            <a:avLst/>
          </a:prstGeom>
          <a:noFill/>
          <a:ln>
            <a:noFill/>
          </a:ln>
        </p:spPr>
      </p:pic>
      <p:sp>
        <p:nvSpPr>
          <p:cNvPr id="260" name="Google Shape;260;p42"/>
          <p:cNvSpPr txBox="1"/>
          <p:nvPr/>
        </p:nvSpPr>
        <p:spPr>
          <a:xfrm>
            <a:off x="297300" y="81300"/>
            <a:ext cx="9387200" cy="615513"/>
          </a:xfrm>
          <a:prstGeom prst="rect">
            <a:avLst/>
          </a:prstGeom>
          <a:solidFill>
            <a:srgbClr val="D9D2E9"/>
          </a:solidFill>
          <a:ln>
            <a:noFill/>
          </a:ln>
        </p:spPr>
        <p:txBody>
          <a:bodyPr spcFirstLastPara="1" wrap="square" lIns="121900" tIns="121900" rIns="121900" bIns="121900" anchor="t" anchorCtr="0">
            <a:spAutoFit/>
          </a:bodyPr>
          <a:lstStyle/>
          <a:p>
            <a:r>
              <a:rPr lang="e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Old Standard TT"/>
              </a:rPr>
              <a:t>Choose any built-in template relevant to your project</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73E25F5-8510-FDF6-2825-E5F4CA22F389}"/>
              </a:ext>
            </a:extLst>
          </p:cNvPr>
          <p:cNvPicPr>
            <a:picLocks noChangeAspect="1"/>
          </p:cNvPicPr>
          <p:nvPr/>
        </p:nvPicPr>
        <p:blipFill>
          <a:blip r:embed="rId2"/>
          <a:stretch>
            <a:fillRect/>
          </a:stretch>
        </p:blipFill>
        <p:spPr>
          <a:xfrm>
            <a:off x="2914650" y="1009649"/>
            <a:ext cx="6362700" cy="4838700"/>
          </a:xfrm>
          <a:prstGeom prst="rect">
            <a:avLst/>
          </a:prstGeom>
        </p:spPr>
      </p:pic>
    </p:spTree>
    <p:extLst>
      <p:ext uri="{BB962C8B-B14F-4D97-AF65-F5344CB8AC3E}">
        <p14:creationId xmlns:p14="http://schemas.microsoft.com/office/powerpoint/2010/main" val="30344773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p:nvPr/>
        </p:nvSpPr>
        <p:spPr>
          <a:xfrm>
            <a:off x="352900" y="247034"/>
            <a:ext cx="9129600" cy="984845"/>
          </a:xfrm>
          <a:prstGeom prst="rect">
            <a:avLst/>
          </a:prstGeom>
          <a:solidFill>
            <a:srgbClr val="CAECE5"/>
          </a:solidFill>
          <a:ln>
            <a:noFill/>
          </a:ln>
        </p:spPr>
        <p:txBody>
          <a:bodyPr spcFirstLastPara="1" wrap="square" lIns="121900" tIns="121900" rIns="121900" bIns="121900" anchor="t" anchorCtr="0">
            <a:spAutoFit/>
          </a:bodyPr>
          <a:lstStyle/>
          <a:p>
            <a:r>
              <a:rPr lang="en"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Comfortaa"/>
              </a:rPr>
              <a:t>To import code from an internal or external repository of another SVC platform</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p:txBody>
      </p:sp>
      <p:pic>
        <p:nvPicPr>
          <p:cNvPr id="266" name="Google Shape;266;p43"/>
          <p:cNvPicPr preferRelativeResize="0"/>
          <p:nvPr/>
        </p:nvPicPr>
        <p:blipFill rotWithShape="1">
          <a:blip r:embed="rId3">
            <a:alphaModFix/>
          </a:blip>
          <a:srcRect b="10442"/>
          <a:stretch/>
        </p:blipFill>
        <p:spPr>
          <a:xfrm>
            <a:off x="352901" y="1214800"/>
            <a:ext cx="10549767" cy="5314699"/>
          </a:xfrm>
          <a:prstGeom prst="rect">
            <a:avLst/>
          </a:prstGeom>
          <a:noFill/>
          <a:ln>
            <a:noFill/>
          </a:ln>
        </p:spPr>
      </p:pic>
      <p:sp>
        <p:nvSpPr>
          <p:cNvPr id="267" name="Google Shape;267;p43"/>
          <p:cNvSpPr/>
          <p:nvPr/>
        </p:nvSpPr>
        <p:spPr>
          <a:xfrm rot="10800000">
            <a:off x="2623967" y="5076045"/>
            <a:ext cx="458800" cy="306000"/>
          </a:xfrm>
          <a:prstGeom prst="leftArrow">
            <a:avLst>
              <a:gd name="adj1" fmla="val 50000"/>
              <a:gd name="adj2" fmla="val 50000"/>
            </a:avLst>
          </a:prstGeom>
          <a:solidFill>
            <a:schemeClr val="accent3"/>
          </a:solidFill>
          <a:ln w="9525" cap="flat" cmpd="sng">
            <a:solidFill>
              <a:srgbClr val="FBA3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4"/>
          <p:cNvPicPr preferRelativeResize="0"/>
          <p:nvPr/>
        </p:nvPicPr>
        <p:blipFill rotWithShape="1">
          <a:blip r:embed="rId3">
            <a:alphaModFix/>
          </a:blip>
          <a:srcRect b="34348"/>
          <a:stretch/>
        </p:blipFill>
        <p:spPr>
          <a:xfrm>
            <a:off x="414934" y="1014901"/>
            <a:ext cx="11469500" cy="4235468"/>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p:nvPr/>
        </p:nvSpPr>
        <p:spPr>
          <a:xfrm>
            <a:off x="569167" y="276999"/>
            <a:ext cx="11232800" cy="523180"/>
          </a:xfrm>
          <a:prstGeom prst="rect">
            <a:avLst/>
          </a:prstGeom>
          <a:solidFill>
            <a:srgbClr val="CAECE5"/>
          </a:solidFill>
          <a:ln>
            <a:noFill/>
          </a:ln>
        </p:spPr>
        <p:txBody>
          <a:bodyPr spcFirstLastPara="1" wrap="square" lIns="121900" tIns="121900" rIns="121900" bIns="121900" anchor="t" anchorCtr="0">
            <a:spAutoFit/>
          </a:bodyPr>
          <a:lstStyle/>
          <a:p>
            <a:r>
              <a:rPr lang="en" dirty="0">
                <a:solidFill>
                  <a:schemeClr val="dk1"/>
                </a:solidFill>
                <a:latin typeface="Calibri" panose="020F0502020204030204" pitchFamily="34" charset="0"/>
                <a:ea typeface="Calibri" panose="020F0502020204030204" pitchFamily="34" charset="0"/>
                <a:cs typeface="Calibri" panose="020F0502020204030204" pitchFamily="34" charset="0"/>
                <a:sym typeface="Comfortaa"/>
              </a:rPr>
              <a:t>The code to import is located in an external SVC repository, as shown in the following screenshot: </a:t>
            </a:r>
            <a:endParaRPr sz="1467" dirty="0">
              <a:latin typeface="Calibri" panose="020F0502020204030204" pitchFamily="34" charset="0"/>
              <a:ea typeface="Calibri" panose="020F0502020204030204" pitchFamily="34" charset="0"/>
              <a:cs typeface="Calibri" panose="020F0502020204030204" pitchFamily="34" charset="0"/>
              <a:sym typeface="Comfortaa"/>
            </a:endParaRPr>
          </a:p>
        </p:txBody>
      </p:sp>
      <p:pic>
        <p:nvPicPr>
          <p:cNvPr id="278" name="Google Shape;278;p45"/>
          <p:cNvPicPr preferRelativeResize="0"/>
          <p:nvPr/>
        </p:nvPicPr>
        <p:blipFill rotWithShape="1">
          <a:blip r:embed="rId3">
            <a:alphaModFix/>
          </a:blip>
          <a:srcRect b="6812"/>
          <a:stretch/>
        </p:blipFill>
        <p:spPr>
          <a:xfrm>
            <a:off x="435901" y="1037568"/>
            <a:ext cx="10575033" cy="554343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6"/>
          <p:cNvPicPr preferRelativeResize="0"/>
          <p:nvPr/>
        </p:nvPicPr>
        <p:blipFill rotWithShape="1">
          <a:blip r:embed="rId3">
            <a:alphaModFix/>
          </a:blip>
          <a:srcRect b="7441"/>
          <a:stretch/>
        </p:blipFill>
        <p:spPr>
          <a:xfrm>
            <a:off x="527967" y="1230901"/>
            <a:ext cx="10556903" cy="5496465"/>
          </a:xfrm>
          <a:prstGeom prst="rect">
            <a:avLst/>
          </a:prstGeom>
          <a:noFill/>
          <a:ln>
            <a:noFill/>
          </a:ln>
        </p:spPr>
      </p:pic>
      <p:sp>
        <p:nvSpPr>
          <p:cNvPr id="284" name="Google Shape;284;p46"/>
          <p:cNvSpPr txBox="1"/>
          <p:nvPr/>
        </p:nvSpPr>
        <p:spPr>
          <a:xfrm>
            <a:off x="244933" y="110234"/>
            <a:ext cx="11831600" cy="1354176"/>
          </a:xfrm>
          <a:prstGeom prst="rect">
            <a:avLst/>
          </a:prstGeom>
          <a:solidFill>
            <a:srgbClr val="CAECE5"/>
          </a:solidFill>
          <a:ln>
            <a:noFill/>
          </a:ln>
        </p:spPr>
        <p:txBody>
          <a:bodyPr spcFirstLastPara="1" wrap="square" lIns="121900" tIns="121900" rIns="121900" bIns="121900" anchor="t" anchorCtr="0">
            <a:spAutoFit/>
          </a:bodyPr>
          <a:lstStyle/>
          <a:p>
            <a:pPr algn="ctr"/>
            <a:r>
              <a:rPr lang="en" sz="2400" dirty="0">
                <a:solidFill>
                  <a:schemeClr val="bg1"/>
                </a:solidFill>
                <a:latin typeface="Calibri" panose="020F0502020204030204" pitchFamily="34" charset="0"/>
                <a:ea typeface="Calibri" panose="020F0502020204030204" pitchFamily="34" charset="0"/>
                <a:cs typeface="Calibri" panose="020F0502020204030204" pitchFamily="34" charset="0"/>
              </a:rPr>
              <a:t>To create a new gitlabdemo directory and then clone the content of example, which can be found at </a:t>
            </a:r>
            <a:r>
              <a:rPr lang="en" sz="2400" u="sng"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https://github.com/PacktPublishing/Learning_DevOps/tree/master/CHAP06</a:t>
            </a:r>
            <a:r>
              <a:rPr lang="en" sz="2400" dirty="0">
                <a:solidFill>
                  <a:schemeClr val="bg1"/>
                </a:solidFill>
                <a:latin typeface="Calibri" panose="020F0502020204030204" pitchFamily="34" charset="0"/>
                <a:ea typeface="Calibri" panose="020F0502020204030204" pitchFamily="34" charset="0"/>
                <a:cs typeface="Calibri" panose="020F0502020204030204" pitchFamily="34" charset="0"/>
              </a:rPr>
              <a:t> , in the gitlabdemo directory.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p:nvPr/>
        </p:nvSpPr>
        <p:spPr>
          <a:xfrm>
            <a:off x="379633" y="565262"/>
            <a:ext cx="11904800" cy="615513"/>
          </a:xfrm>
          <a:prstGeom prst="rect">
            <a:avLst/>
          </a:prstGeom>
          <a:noFill/>
          <a:ln>
            <a:noFill/>
          </a:ln>
        </p:spPr>
        <p:txBody>
          <a:bodyPr spcFirstLastPara="1" wrap="square" lIns="121900" tIns="121900" rIns="121900" bIns="121900" anchor="t" anchorCtr="0">
            <a:spAutoFit/>
          </a:bodyPr>
          <a:lstStyle/>
          <a:p>
            <a:r>
              <a:rPr lang="en" sz="2400" dirty="0">
                <a:latin typeface="Calibri" panose="020F0502020204030204" pitchFamily="34" charset="0"/>
                <a:ea typeface="Calibri" panose="020F0502020204030204" pitchFamily="34" charset="0"/>
                <a:cs typeface="Calibri" panose="020F0502020204030204" pitchFamily="34" charset="0"/>
                <a:sym typeface="Comfortaa"/>
              </a:rPr>
              <a:t>Execute the following commands in a terminal to push the code into the repository</a:t>
            </a:r>
            <a:endParaRPr sz="267" dirty="0">
              <a:latin typeface="Calibri" panose="020F0502020204030204" pitchFamily="34" charset="0"/>
              <a:ea typeface="Calibri" panose="020F0502020204030204" pitchFamily="34" charset="0"/>
              <a:cs typeface="Calibri" panose="020F0502020204030204" pitchFamily="34" charset="0"/>
              <a:sym typeface="Comfortaa"/>
            </a:endParaRPr>
          </a:p>
        </p:txBody>
      </p:sp>
      <p:sp>
        <p:nvSpPr>
          <p:cNvPr id="290" name="Google Shape;290;p47"/>
          <p:cNvSpPr txBox="1"/>
          <p:nvPr/>
        </p:nvSpPr>
        <p:spPr>
          <a:xfrm>
            <a:off x="2287455" y="1585268"/>
            <a:ext cx="6818000" cy="2092840"/>
          </a:xfrm>
          <a:prstGeom prst="rect">
            <a:avLst/>
          </a:prstGeom>
          <a:solidFill>
            <a:srgbClr val="CAECE5"/>
          </a:solidFill>
          <a:ln>
            <a:noFill/>
          </a:ln>
        </p:spPr>
        <p:txBody>
          <a:bodyPr spcFirstLastPara="1" wrap="square" lIns="121900" tIns="121900" rIns="121900" bIns="121900" anchor="t" anchorCtr="0">
            <a:spAutoFit/>
          </a:bodyPr>
          <a:lstStyle/>
          <a:p>
            <a:r>
              <a:rPr lang="e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rPr>
              <a:t>git init</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endParaRPr>
          </a:p>
          <a:p>
            <a:r>
              <a:rPr lang="e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rPr>
              <a:t>git remote add origin &lt;git repo Url&gt;</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endParaRPr>
          </a:p>
          <a:p>
            <a:r>
              <a:rPr lang="e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rPr>
              <a:t>git add .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endParaRPr>
          </a:p>
          <a:p>
            <a:r>
              <a:rPr lang="e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rPr>
              <a:t>git commit -m "Initial commit"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endParaRPr>
          </a:p>
          <a:p>
            <a:r>
              <a:rPr lang="e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rPr>
              <a:t>git push -u origin master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endParaRPr>
          </a:p>
        </p:txBody>
      </p:sp>
      <p:sp>
        <p:nvSpPr>
          <p:cNvPr id="291" name="Google Shape;291;p47"/>
          <p:cNvSpPr txBox="1"/>
          <p:nvPr/>
        </p:nvSpPr>
        <p:spPr>
          <a:xfrm>
            <a:off x="218400" y="4082601"/>
            <a:ext cx="11755200" cy="984845"/>
          </a:xfrm>
          <a:prstGeom prst="rect">
            <a:avLst/>
          </a:prstGeom>
          <a:noFill/>
          <a:ln>
            <a:noFill/>
          </a:ln>
        </p:spPr>
        <p:txBody>
          <a:bodyPr spcFirstLastPara="1" wrap="square" lIns="121900" tIns="121900" rIns="121900" bIns="121900" anchor="t" anchorCtr="0">
            <a:spAutoFit/>
          </a:bodyPr>
          <a:lstStyle/>
          <a:p>
            <a:r>
              <a:rPr lang="en" sz="2400" dirty="0">
                <a:latin typeface="Calibri" panose="020F0502020204030204" pitchFamily="34" charset="0"/>
                <a:ea typeface="Calibri" panose="020F0502020204030204" pitchFamily="34" charset="0"/>
                <a:cs typeface="Calibri" panose="020F0502020204030204" pitchFamily="34" charset="0"/>
                <a:sym typeface="Comfortaa"/>
              </a:rPr>
              <a:t>Once these commands have been executed, we'll obtain a remote GitLab repository with the lab code. </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48"/>
          <p:cNvPicPr preferRelativeResize="0"/>
          <p:nvPr/>
        </p:nvPicPr>
        <p:blipFill rotWithShape="1">
          <a:blip r:embed="rId3">
            <a:alphaModFix/>
          </a:blip>
          <a:srcRect l="3156" t="1086" r="4019" b="1920"/>
          <a:stretch/>
        </p:blipFill>
        <p:spPr>
          <a:xfrm>
            <a:off x="1666900" y="1051333"/>
            <a:ext cx="8499032" cy="5572467"/>
          </a:xfrm>
          <a:prstGeom prst="rect">
            <a:avLst/>
          </a:prstGeom>
          <a:noFill/>
          <a:ln>
            <a:noFill/>
          </a:ln>
        </p:spPr>
      </p:pic>
      <p:sp>
        <p:nvSpPr>
          <p:cNvPr id="297" name="Google Shape;297;p48"/>
          <p:cNvSpPr txBox="1"/>
          <p:nvPr/>
        </p:nvSpPr>
        <p:spPr>
          <a:xfrm>
            <a:off x="523800" y="126567"/>
            <a:ext cx="11144400" cy="861734"/>
          </a:xfrm>
          <a:prstGeom prst="rect">
            <a:avLst/>
          </a:prstGeom>
          <a:solidFill>
            <a:srgbClr val="CAECE5"/>
          </a:solidFill>
          <a:ln>
            <a:noFill/>
          </a:ln>
        </p:spPr>
        <p:txBody>
          <a:bodyPr spcFirstLastPara="1" wrap="square" lIns="121900" tIns="121900" rIns="121900" bIns="121900" anchor="t" anchorCtr="0">
            <a:spAutoFit/>
          </a:bodyPr>
          <a:lstStyle/>
          <a:p>
            <a:r>
              <a:rPr lang="en" sz="2000" dirty="0">
                <a:solidFill>
                  <a:schemeClr val="dk1"/>
                </a:solidFill>
                <a:latin typeface="Calibri" panose="020F0502020204030204" pitchFamily="34" charset="0"/>
                <a:ea typeface="Calibri" panose="020F0502020204030204" pitchFamily="34" charset="0"/>
                <a:cs typeface="Calibri" panose="020F0502020204030204" pitchFamily="34" charset="0"/>
                <a:sym typeface="Comfortaa"/>
              </a:rPr>
              <a:t>The code of our application has been deposited in GitLab, and we can now create our CI process with GitLab</a:t>
            </a:r>
            <a:endParaRPr sz="1467" dirty="0">
              <a:latin typeface="Calibri" panose="020F0502020204030204" pitchFamily="34" charset="0"/>
              <a:ea typeface="Calibri" panose="020F0502020204030204" pitchFamily="34" charset="0"/>
              <a:cs typeface="Calibri" panose="020F0502020204030204" pitchFamily="34" charset="0"/>
              <a:sym typeface="Comforta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title"/>
          </p:nvPr>
        </p:nvSpPr>
        <p:spPr>
          <a:xfrm>
            <a:off x="3048200" y="2259500"/>
            <a:ext cx="5393600" cy="1777600"/>
          </a:xfrm>
          <a:prstGeom prst="rect">
            <a:avLst/>
          </a:prstGeom>
          <a:solidFill>
            <a:schemeClr val="accent4"/>
          </a:solidFill>
        </p:spPr>
        <p:txBody>
          <a:bodyPr spcFirstLastPara="1" vert="horz" wrap="square" lIns="121900" tIns="121900" rIns="121900" bIns="121900" rtlCol="0" anchor="b" anchorCtr="0">
            <a:normAutofit fontScale="90000"/>
          </a:bodyPr>
          <a:lstStyle/>
          <a:p>
            <a:r>
              <a:rPr lang="en">
                <a:solidFill>
                  <a:schemeClr val="dk1"/>
                </a:solidFill>
              </a:rPr>
              <a:t>Creating the CI pipeline</a:t>
            </a:r>
            <a:endParaRPr>
              <a:solidFill>
                <a:schemeClr val="dk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0"/>
          <p:cNvSpPr txBox="1"/>
          <p:nvPr/>
        </p:nvSpPr>
        <p:spPr>
          <a:xfrm>
            <a:off x="208167" y="179767"/>
            <a:ext cx="11610800" cy="763200"/>
          </a:xfrm>
          <a:prstGeom prst="rect">
            <a:avLst/>
          </a:prstGeom>
          <a:noFill/>
          <a:ln>
            <a:noFill/>
          </a:ln>
        </p:spPr>
        <p:txBody>
          <a:bodyPr spcFirstLastPara="1" wrap="square" lIns="121900" tIns="121900" rIns="121900" bIns="121900" anchor="t" anchorCtr="0">
            <a:noAutofit/>
          </a:bodyPr>
          <a:lstStyle/>
          <a:p>
            <a:r>
              <a:rPr lang="en" sz="2400" dirty="0">
                <a:latin typeface="Calibri" panose="020F0502020204030204" pitchFamily="34" charset="0"/>
                <a:ea typeface="Calibri" panose="020F0502020204030204" pitchFamily="34" charset="0"/>
                <a:cs typeface="Calibri" panose="020F0502020204030204" pitchFamily="34" charset="0"/>
                <a:sym typeface="Comfortaa"/>
              </a:rPr>
              <a:t>   In GitLab CI, the creation of a CI pipeline (and CD) is not done via a graphical interface, but with a YAML file at the root of the project. </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p:txBody>
      </p:sp>
      <p:sp>
        <p:nvSpPr>
          <p:cNvPr id="308" name="Google Shape;308;p50"/>
          <p:cNvSpPr txBox="1"/>
          <p:nvPr/>
        </p:nvSpPr>
        <p:spPr>
          <a:xfrm>
            <a:off x="208167" y="942967"/>
            <a:ext cx="11525200" cy="984845"/>
          </a:xfrm>
          <a:prstGeom prst="rect">
            <a:avLst/>
          </a:prstGeom>
          <a:noFill/>
          <a:ln>
            <a:noFill/>
          </a:ln>
        </p:spPr>
        <p:txBody>
          <a:bodyPr spcFirstLastPara="1" wrap="square" lIns="121900" tIns="121900" rIns="121900" bIns="121900" anchor="t" anchorCtr="0">
            <a:spAutoFit/>
          </a:bodyPr>
          <a:lstStyle/>
          <a:p>
            <a:r>
              <a:rPr lang="en" sz="2400" dirty="0">
                <a:latin typeface="Calibri" panose="020F0502020204030204" pitchFamily="34" charset="0"/>
                <a:ea typeface="Calibri" panose="020F0502020204030204" pitchFamily="34" charset="0"/>
                <a:cs typeface="Calibri" panose="020F0502020204030204" pitchFamily="34" charset="0"/>
                <a:sym typeface="Comfortaa"/>
              </a:rPr>
              <a:t>   This method, which consists of describing the process of a pipeline in a file that is     located with the code, can be called Pipeline as Code</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p:txBody>
      </p:sp>
      <p:pic>
        <p:nvPicPr>
          <p:cNvPr id="309" name="Google Shape;309;p50"/>
          <p:cNvPicPr preferRelativeResize="0"/>
          <p:nvPr/>
        </p:nvPicPr>
        <p:blipFill rotWithShape="1">
          <a:blip r:embed="rId3">
            <a:alphaModFix/>
          </a:blip>
          <a:srcRect t="2619"/>
          <a:stretch/>
        </p:blipFill>
        <p:spPr>
          <a:xfrm>
            <a:off x="1293134" y="1926768"/>
            <a:ext cx="8221567" cy="4524833"/>
          </a:xfrm>
          <a:prstGeom prst="rect">
            <a:avLst/>
          </a:prstGeom>
          <a:noFill/>
          <a:ln>
            <a:noFill/>
          </a:ln>
        </p:spPr>
      </p:pic>
      <p:sp>
        <p:nvSpPr>
          <p:cNvPr id="310" name="Google Shape;310;p50"/>
          <p:cNvSpPr txBox="1"/>
          <p:nvPr/>
        </p:nvSpPr>
        <p:spPr>
          <a:xfrm>
            <a:off x="613667" y="1926768"/>
            <a:ext cx="1028800" cy="984845"/>
          </a:xfrm>
          <a:prstGeom prst="rect">
            <a:avLst/>
          </a:prstGeom>
          <a:solidFill>
            <a:srgbClr val="CAECE5"/>
          </a:solidFill>
          <a:ln>
            <a:noFill/>
          </a:ln>
        </p:spPr>
        <p:txBody>
          <a:bodyPr spcFirstLastPara="1" wrap="square" lIns="121900" tIns="121900" rIns="121900" bIns="121900" anchor="t" anchorCtr="0">
            <a:spAutoFit/>
          </a:bodyPr>
          <a:lstStyle/>
          <a:p>
            <a:r>
              <a:rPr lang="en" sz="2400" dirty="0">
                <a:solidFill>
                  <a:schemeClr val="bg1"/>
                </a:solidFill>
                <a:latin typeface="Old Standard TT"/>
                <a:ea typeface="Old Standard TT"/>
                <a:cs typeface="Old Standard TT"/>
                <a:sym typeface="Old Standard TT"/>
              </a:rPr>
              <a:t>Step1:</a:t>
            </a:r>
            <a:endParaRPr sz="2400" dirty="0">
              <a:solidFill>
                <a:schemeClr val="bg1"/>
              </a:solidFill>
              <a:latin typeface="Old Standard TT"/>
              <a:ea typeface="Old Standard TT"/>
              <a:cs typeface="Old Standard TT"/>
              <a:sym typeface="Old Standard T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1"/>
          <p:cNvSpPr txBox="1"/>
          <p:nvPr/>
        </p:nvSpPr>
        <p:spPr>
          <a:xfrm>
            <a:off x="624567" y="244933"/>
            <a:ext cx="9859600" cy="1354176"/>
          </a:xfrm>
          <a:prstGeom prst="rect">
            <a:avLst/>
          </a:prstGeom>
          <a:noFill/>
          <a:ln>
            <a:noFill/>
          </a:ln>
        </p:spPr>
        <p:txBody>
          <a:bodyPr spcFirstLastPara="1" wrap="square" lIns="121900" tIns="121900" rIns="121900" bIns="121900" anchor="t" anchorCtr="0">
            <a:spAutoFit/>
          </a:bodyPr>
          <a:lstStyle/>
          <a:p>
            <a:pPr marL="609585" indent="-431789">
              <a:buClr>
                <a:schemeClr val="dk1"/>
              </a:buClr>
              <a:buSzPts val="1500"/>
              <a:buFont typeface="Comfortaa"/>
              <a:buChar char="●"/>
            </a:pPr>
            <a:r>
              <a:rPr lang="en" sz="2400" dirty="0">
                <a:latin typeface="Calibri" panose="020F0502020204030204" pitchFamily="34" charset="0"/>
                <a:ea typeface="Calibri" panose="020F0502020204030204" pitchFamily="34" charset="0"/>
                <a:cs typeface="Calibri" panose="020F0502020204030204" pitchFamily="34" charset="0"/>
                <a:sym typeface="Comfortaa"/>
              </a:rPr>
              <a:t>At the beginning of this code that we use a microsoft/dotnet:latest Docker image that will be mounted in a container and in which the actions of the pipeline will be executed. </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p:txBody>
      </p:sp>
      <p:sp>
        <p:nvSpPr>
          <p:cNvPr id="316" name="Google Shape;316;p51"/>
          <p:cNvSpPr txBox="1"/>
          <p:nvPr/>
        </p:nvSpPr>
        <p:spPr>
          <a:xfrm>
            <a:off x="685833" y="1622734"/>
            <a:ext cx="10227200" cy="984845"/>
          </a:xfrm>
          <a:prstGeom prst="rect">
            <a:avLst/>
          </a:prstGeom>
          <a:noFill/>
          <a:ln>
            <a:noFill/>
          </a:ln>
        </p:spPr>
        <p:txBody>
          <a:bodyPr spcFirstLastPara="1" wrap="square" lIns="121900" tIns="121900" rIns="121900" bIns="121900" anchor="t" anchorCtr="0">
            <a:spAutoFit/>
          </a:bodyPr>
          <a:lstStyle/>
          <a:p>
            <a:pPr marL="609585" indent="-436022">
              <a:buClr>
                <a:schemeClr val="dk1"/>
              </a:buClr>
              <a:buSzPts val="1550"/>
              <a:buFont typeface="Comfortaa"/>
              <a:buChar char="●"/>
            </a:pPr>
            <a:r>
              <a:rPr lang="en" sz="2400" dirty="0">
                <a:latin typeface="Calibri" panose="020F0502020204030204" pitchFamily="34" charset="0"/>
                <a:ea typeface="Calibri" panose="020F0502020204030204" pitchFamily="34" charset="0"/>
                <a:cs typeface="Calibri" panose="020F0502020204030204" pitchFamily="34" charset="0"/>
                <a:sym typeface="Comfortaa"/>
              </a:rPr>
              <a:t>There are two stages: one for the build and one for the</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pPr marL="609585"/>
            <a:r>
              <a:rPr lang="en" sz="2400" dirty="0">
                <a:latin typeface="Calibri" panose="020F0502020204030204" pitchFamily="34" charset="0"/>
                <a:ea typeface="Calibri" panose="020F0502020204030204" pitchFamily="34" charset="0"/>
                <a:cs typeface="Calibri" panose="020F0502020204030204" pitchFamily="34" charset="0"/>
                <a:sym typeface="Comfortaa"/>
              </a:rPr>
              <a:t> test execution</a:t>
            </a:r>
            <a:endParaRPr sz="4000" dirty="0">
              <a:latin typeface="Calibri" panose="020F0502020204030204" pitchFamily="34" charset="0"/>
              <a:ea typeface="Calibri" panose="020F0502020204030204" pitchFamily="34" charset="0"/>
              <a:cs typeface="Calibri" panose="020F0502020204030204" pitchFamily="34" charset="0"/>
              <a:sym typeface="Comfortaa"/>
            </a:endParaRPr>
          </a:p>
        </p:txBody>
      </p:sp>
      <p:sp>
        <p:nvSpPr>
          <p:cNvPr id="317" name="Google Shape;317;p51"/>
          <p:cNvSpPr txBox="1"/>
          <p:nvPr/>
        </p:nvSpPr>
        <p:spPr>
          <a:xfrm>
            <a:off x="1092500" y="2926934"/>
            <a:ext cx="10913200" cy="2523727"/>
          </a:xfrm>
          <a:prstGeom prst="rect">
            <a:avLst/>
          </a:prstGeom>
          <a:noFill/>
          <a:ln>
            <a:noFill/>
          </a:ln>
        </p:spPr>
        <p:txBody>
          <a:bodyPr spcFirstLastPara="1" wrap="square" lIns="121900" tIns="121900" rIns="121900" bIns="121900" anchor="t" anchorCtr="0">
            <a:spAutoFit/>
          </a:bodyPr>
          <a:lstStyle/>
          <a:p>
            <a:r>
              <a:rPr lang="en" sz="2400" dirty="0">
                <a:latin typeface="Comfortaa"/>
                <a:ea typeface="Comfortaa"/>
                <a:cs typeface="Comfortaa"/>
                <a:sym typeface="Comfortaa"/>
              </a:rPr>
              <a:t>2. </a:t>
            </a:r>
            <a:r>
              <a:rPr lang="en" sz="2400" dirty="0">
                <a:latin typeface="Calibri" panose="020F0502020204030204" pitchFamily="34" charset="0"/>
                <a:ea typeface="Calibri" panose="020F0502020204030204" pitchFamily="34" charset="0"/>
                <a:cs typeface="Calibri" panose="020F0502020204030204" pitchFamily="34" charset="0"/>
                <a:sym typeface="Comfortaa"/>
              </a:rPr>
              <a:t>Then, we will commit and push this file into the remote repository.</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endParaRPr sz="2800" dirty="0">
              <a:latin typeface="Calibri" panose="020F0502020204030204" pitchFamily="34" charset="0"/>
              <a:ea typeface="Calibri" panose="020F0502020204030204" pitchFamily="34" charset="0"/>
              <a:cs typeface="Calibri" panose="020F0502020204030204" pitchFamily="34" charset="0"/>
              <a:sym typeface="Comfortaa"/>
            </a:endParaRPr>
          </a:p>
          <a:p>
            <a:r>
              <a:rPr lang="en" sz="2400" dirty="0">
                <a:latin typeface="Calibri" panose="020F0502020204030204" pitchFamily="34" charset="0"/>
                <a:ea typeface="Calibri" panose="020F0502020204030204" pitchFamily="34" charset="0"/>
                <a:cs typeface="Calibri" panose="020F0502020204030204" pitchFamily="34" charset="0"/>
                <a:sym typeface="Comfortaa"/>
              </a:rPr>
              <a:t>3. Just after pushing the code, we can see that the CI process has been triggered.</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r>
              <a:rPr lang="en" sz="2400" dirty="0">
                <a:latin typeface="Calibri" panose="020F0502020204030204" pitchFamily="34" charset="0"/>
                <a:ea typeface="Calibri" panose="020F0502020204030204" pitchFamily="34" charset="0"/>
                <a:cs typeface="Calibri" panose="020F0502020204030204" pitchFamily="34" charset="0"/>
                <a:sym typeface="Comfortaa"/>
              </a:rPr>
              <a:t>The CI pipeline was, therefore, triggered when the code was pushed into the repository.</a:t>
            </a:r>
            <a:endParaRPr sz="2800" dirty="0">
              <a:latin typeface="Calibri" panose="020F0502020204030204" pitchFamily="34" charset="0"/>
              <a:ea typeface="Calibri" panose="020F0502020204030204" pitchFamily="34" charset="0"/>
              <a:cs typeface="Calibri" panose="020F0502020204030204" pitchFamily="34" charset="0"/>
              <a:sym typeface="Comforta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2266967" y="1583867"/>
            <a:ext cx="6525600" cy="2734000"/>
          </a:xfrm>
          <a:prstGeom prst="rect">
            <a:avLst/>
          </a:prstGeom>
          <a:solidFill>
            <a:schemeClr val="accent4"/>
          </a:solidFill>
        </p:spPr>
        <p:txBody>
          <a:bodyPr spcFirstLastPara="1" vert="horz" wrap="square" lIns="121900" tIns="121900" rIns="121900" bIns="121900" rtlCol="0" anchor="b" anchorCtr="0">
            <a:normAutofit fontScale="90000"/>
          </a:bodyPr>
          <a:lstStyle/>
          <a:p>
            <a:r>
              <a:rPr lang="en">
                <a:solidFill>
                  <a:schemeClr val="dk1"/>
                </a:solidFill>
              </a:rPr>
              <a:t>Accessing the CI pipeline execution details</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D2E8E0A8-9809-4B55-DFD3-6D48F1DB5307}"/>
              </a:ext>
            </a:extLst>
          </p:cNvPr>
          <p:cNvPicPr>
            <a:picLocks noChangeAspect="1"/>
          </p:cNvPicPr>
          <p:nvPr/>
        </p:nvPicPr>
        <p:blipFill>
          <a:blip r:embed="rId2"/>
          <a:stretch>
            <a:fillRect/>
          </a:stretch>
        </p:blipFill>
        <p:spPr>
          <a:xfrm>
            <a:off x="3805237" y="1452562"/>
            <a:ext cx="4581525" cy="3952875"/>
          </a:xfrm>
          <a:prstGeom prst="rect">
            <a:avLst/>
          </a:prstGeom>
        </p:spPr>
      </p:pic>
    </p:spTree>
    <p:extLst>
      <p:ext uri="{BB962C8B-B14F-4D97-AF65-F5344CB8AC3E}">
        <p14:creationId xmlns:p14="http://schemas.microsoft.com/office/powerpoint/2010/main" val="9286974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3"/>
          <p:cNvSpPr txBox="1"/>
          <p:nvPr/>
        </p:nvSpPr>
        <p:spPr>
          <a:xfrm>
            <a:off x="489900" y="685965"/>
            <a:ext cx="10912800" cy="615513"/>
          </a:xfrm>
          <a:prstGeom prst="rect">
            <a:avLst/>
          </a:prstGeom>
          <a:noFill/>
          <a:ln>
            <a:noFill/>
          </a:ln>
        </p:spPr>
        <p:txBody>
          <a:bodyPr spcFirstLastPara="1" wrap="square" lIns="121900" tIns="121900" rIns="121900" bIns="121900" anchor="t" anchorCtr="0">
            <a:spAutoFit/>
          </a:bodyPr>
          <a:lstStyle/>
          <a:p>
            <a:r>
              <a:rPr lang="en" sz="2400" dirty="0">
                <a:latin typeface="Calibri" panose="020F0502020204030204" pitchFamily="34" charset="0"/>
                <a:ea typeface="Calibri" panose="020F0502020204030204" pitchFamily="34" charset="0"/>
                <a:cs typeface="Calibri" panose="020F0502020204030204" pitchFamily="34" charset="0"/>
                <a:sym typeface="Comfortaa"/>
              </a:rPr>
              <a:t>To access the execution details of the executed CI pipeline, follow these steps:</a:t>
            </a:r>
            <a:endParaRPr sz="400" dirty="0">
              <a:latin typeface="Calibri" panose="020F0502020204030204" pitchFamily="34" charset="0"/>
              <a:ea typeface="Calibri" panose="020F0502020204030204" pitchFamily="34" charset="0"/>
              <a:cs typeface="Calibri" panose="020F0502020204030204" pitchFamily="34" charset="0"/>
              <a:sym typeface="Comfortaa"/>
            </a:endParaRPr>
          </a:p>
        </p:txBody>
      </p:sp>
      <p:sp>
        <p:nvSpPr>
          <p:cNvPr id="330" name="Google Shape;330;p53"/>
          <p:cNvSpPr txBox="1"/>
          <p:nvPr/>
        </p:nvSpPr>
        <p:spPr>
          <a:xfrm>
            <a:off x="784300" y="1730057"/>
            <a:ext cx="10324000" cy="523180"/>
          </a:xfrm>
          <a:prstGeom prst="rect">
            <a:avLst/>
          </a:prstGeom>
          <a:solidFill>
            <a:srgbClr val="CAECE5"/>
          </a:solidFill>
          <a:ln>
            <a:noFill/>
          </a:ln>
        </p:spPr>
        <p:txBody>
          <a:bodyPr spcFirstLastPara="1" wrap="square" lIns="121900" tIns="121900" rIns="121900" bIns="121900" anchor="t" anchorCtr="0">
            <a:spAutoFit/>
          </a:bodyPr>
          <a:lstStyle/>
          <a:p>
            <a:r>
              <a:rPr lang="en"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rPr>
              <a:t>1. In the GitLab CI menu, we go to CI / CD | Pipelines, and we will see the list of pipeline executions</a:t>
            </a:r>
            <a:endParaRPr sz="32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endParaRPr>
          </a:p>
        </p:txBody>
      </p:sp>
      <p:pic>
        <p:nvPicPr>
          <p:cNvPr id="331" name="Google Shape;331;p53"/>
          <p:cNvPicPr preferRelativeResize="0"/>
          <p:nvPr/>
        </p:nvPicPr>
        <p:blipFill rotWithShape="1">
          <a:blip r:embed="rId3">
            <a:alphaModFix/>
          </a:blip>
          <a:srcRect l="4212" r="2581" b="8197"/>
          <a:stretch/>
        </p:blipFill>
        <p:spPr>
          <a:xfrm>
            <a:off x="603466" y="2816578"/>
            <a:ext cx="10985067" cy="30477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4"/>
          <p:cNvSpPr txBox="1"/>
          <p:nvPr/>
        </p:nvSpPr>
        <p:spPr>
          <a:xfrm>
            <a:off x="281700" y="383504"/>
            <a:ext cx="10447600" cy="615513"/>
          </a:xfrm>
          <a:prstGeom prst="rect">
            <a:avLst/>
          </a:prstGeom>
          <a:solidFill>
            <a:srgbClr val="CAECE5"/>
          </a:solidFill>
          <a:ln>
            <a:noFill/>
          </a:ln>
        </p:spPr>
        <p:txBody>
          <a:bodyPr spcFirstLastPara="1" wrap="square" lIns="121900" tIns="121900" rIns="121900" bIns="121900" anchor="t" anchorCtr="0">
            <a:spAutoFit/>
          </a:bodyPr>
          <a:lstStyle/>
          <a:p>
            <a:r>
              <a:rPr lang="e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rPr>
              <a:t>2. To display the details of the pipeline, we click on the desired pipeline execution:</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endParaRPr>
          </a:p>
        </p:txBody>
      </p:sp>
      <p:pic>
        <p:nvPicPr>
          <p:cNvPr id="337" name="Google Shape;337;p54"/>
          <p:cNvPicPr preferRelativeResize="0"/>
          <p:nvPr/>
        </p:nvPicPr>
        <p:blipFill rotWithShape="1">
          <a:blip r:embed="rId3">
            <a:alphaModFix/>
          </a:blip>
          <a:srcRect l="2234" r="3497"/>
          <a:stretch/>
        </p:blipFill>
        <p:spPr>
          <a:xfrm>
            <a:off x="2413900" y="1336900"/>
            <a:ext cx="6343667" cy="519543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5"/>
          <p:cNvSpPr txBox="1"/>
          <p:nvPr/>
        </p:nvSpPr>
        <p:spPr>
          <a:xfrm>
            <a:off x="649067" y="244934"/>
            <a:ext cx="10031200" cy="861734"/>
          </a:xfrm>
          <a:prstGeom prst="rect">
            <a:avLst/>
          </a:prstGeom>
          <a:solidFill>
            <a:srgbClr val="CAECE5"/>
          </a:solidFill>
          <a:ln>
            <a:noFill/>
          </a:ln>
        </p:spPr>
        <p:txBody>
          <a:bodyPr spcFirstLastPara="1" wrap="square" lIns="121900" tIns="121900" rIns="121900" bIns="121900" anchor="t" anchorCtr="0">
            <a:spAutoFit/>
          </a:bodyPr>
          <a:lstStyle/>
          <a:p>
            <a:r>
              <a:rPr lang="en" sz="2000"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rPr>
              <a:t>We can see the execution status as well as the two stages that you defined in the pipeline YAML file. To view the details of the execution logs for a stage, we click on the stage</a:t>
            </a:r>
            <a:endParaRPr dirty="0">
              <a:solidFill>
                <a:schemeClr val="bg1"/>
              </a:solidFill>
              <a:latin typeface="Calibri" panose="020F0502020204030204" pitchFamily="34" charset="0"/>
              <a:ea typeface="Calibri" panose="020F0502020204030204" pitchFamily="34" charset="0"/>
              <a:cs typeface="Calibri" panose="020F0502020204030204" pitchFamily="34" charset="0"/>
              <a:sym typeface="Comfortaa"/>
            </a:endParaRPr>
          </a:p>
        </p:txBody>
      </p:sp>
      <p:pic>
        <p:nvPicPr>
          <p:cNvPr id="343" name="Google Shape;343;p55"/>
          <p:cNvPicPr preferRelativeResize="0"/>
          <p:nvPr/>
        </p:nvPicPr>
        <p:blipFill rotWithShape="1">
          <a:blip r:embed="rId3">
            <a:alphaModFix/>
          </a:blip>
          <a:srcRect l="2748" r="7436"/>
          <a:stretch/>
        </p:blipFill>
        <p:spPr>
          <a:xfrm>
            <a:off x="649067" y="1360233"/>
            <a:ext cx="9001133" cy="5159867"/>
          </a:xfrm>
          <a:prstGeom prst="rect">
            <a:avLst/>
          </a:prstGeom>
          <a:noFill/>
          <a:ln>
            <a:noFill/>
          </a:ln>
        </p:spPr>
      </p:pic>
      <p:sp>
        <p:nvSpPr>
          <p:cNvPr id="344" name="Google Shape;344;p55"/>
          <p:cNvSpPr txBox="1"/>
          <p:nvPr/>
        </p:nvSpPr>
        <p:spPr>
          <a:xfrm>
            <a:off x="736167" y="6323267"/>
            <a:ext cx="5474400" cy="471948"/>
          </a:xfrm>
          <a:prstGeom prst="rect">
            <a:avLst/>
          </a:prstGeom>
          <a:noFill/>
          <a:ln>
            <a:noFill/>
          </a:ln>
        </p:spPr>
        <p:txBody>
          <a:bodyPr spcFirstLastPara="1" wrap="square" lIns="121900" tIns="121900" rIns="121900" bIns="121900" anchor="t" anchorCtr="0">
            <a:spAutoFit/>
          </a:bodyPr>
          <a:lstStyle/>
          <a:p>
            <a:r>
              <a:rPr lang="en" sz="1467"/>
              <a:t> The execution of the scripts written in the pipeline YAML file</a:t>
            </a:r>
            <a:endParaRPr sz="1467"/>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6"/>
          <p:cNvSpPr txBox="1">
            <a:spLocks noGrp="1"/>
          </p:cNvSpPr>
          <p:nvPr>
            <p:ph type="title"/>
          </p:nvPr>
        </p:nvSpPr>
        <p:spPr>
          <a:xfrm>
            <a:off x="415600" y="593367"/>
            <a:ext cx="11360800" cy="817600"/>
          </a:xfrm>
          <a:prstGeom prst="rect">
            <a:avLst/>
          </a:prstGeom>
          <a:solidFill>
            <a:srgbClr val="F9C2C1"/>
          </a:solidFill>
        </p:spPr>
        <p:txBody>
          <a:bodyPr spcFirstLastPara="1" vert="horz" wrap="square" lIns="121900" tIns="121900" rIns="121900" bIns="121900" rtlCol="0" anchor="t" anchorCtr="0">
            <a:normAutofit/>
          </a:bodyPr>
          <a:lstStyle/>
          <a:p>
            <a:pPr algn="ctr"/>
            <a:r>
              <a:rPr lang="en" dirty="0">
                <a:solidFill>
                  <a:schemeClr val="bg1"/>
                </a:solidFill>
              </a:rPr>
              <a:t>References</a:t>
            </a:r>
            <a:endParaRPr dirty="0">
              <a:solidFill>
                <a:schemeClr val="bg1"/>
              </a:solidFill>
            </a:endParaRPr>
          </a:p>
        </p:txBody>
      </p:sp>
      <p:sp>
        <p:nvSpPr>
          <p:cNvPr id="350" name="Google Shape;350;p56"/>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rmAutofit/>
          </a:bodyPr>
          <a:lstStyle/>
          <a:p>
            <a:pPr marL="0" indent="0">
              <a:buNone/>
            </a:pPr>
            <a:r>
              <a:rPr lang="en" sz="2000" dirty="0">
                <a:latin typeface="Calibri" panose="020F0502020204030204" pitchFamily="34" charset="0"/>
                <a:ea typeface="Calibri" panose="020F0502020204030204" pitchFamily="34" charset="0"/>
                <a:cs typeface="Calibri" panose="020F0502020204030204" pitchFamily="34" charset="0"/>
                <a:sym typeface="Comfortaa"/>
              </a:rPr>
              <a:t>The code of yaml file:</a:t>
            </a:r>
            <a:r>
              <a:rPr lang="en" sz="2400" dirty="0">
                <a:latin typeface="Calibri" panose="020F0502020204030204" pitchFamily="34" charset="0"/>
                <a:ea typeface="Calibri" panose="020F0502020204030204" pitchFamily="34" charset="0"/>
                <a:cs typeface="Calibri" panose="020F0502020204030204" pitchFamily="34" charset="0"/>
              </a:rPr>
              <a:t> </a:t>
            </a:r>
            <a:r>
              <a:rPr lang="en" u="sng" dirty="0">
                <a:solidFill>
                  <a:schemeClr val="hlink"/>
                </a:solidFill>
                <a:latin typeface="Calibri" panose="020F0502020204030204" pitchFamily="34" charset="0"/>
                <a:ea typeface="Calibri" panose="020F0502020204030204" pitchFamily="34" charset="0"/>
                <a:cs typeface="Calibri" panose="020F0502020204030204" pitchFamily="34" charset="0"/>
                <a:sym typeface="Arial"/>
                <a:hlinkClick r:id="rId3"/>
              </a:rPr>
              <a:t>Learning_DevOps/gitlab-ci-demo.yml at master · PacktPublishing/Learning_DevOps · GitHub</a:t>
            </a:r>
            <a:endParaRPr sz="2400" dirty="0">
              <a:latin typeface="Calibri" panose="020F0502020204030204" pitchFamily="34" charset="0"/>
              <a:ea typeface="Calibri" panose="020F0502020204030204" pitchFamily="34" charset="0"/>
              <a:cs typeface="Calibri" panose="020F0502020204030204" pitchFamily="34" charset="0"/>
            </a:endParaRPr>
          </a:p>
          <a:p>
            <a:pPr marL="0" indent="0">
              <a:spcBef>
                <a:spcPts val="1600"/>
              </a:spcBef>
              <a:buNone/>
            </a:pPr>
            <a:r>
              <a:rPr lang="en" sz="2000" dirty="0">
                <a:latin typeface="Calibri" panose="020F0502020204030204" pitchFamily="34" charset="0"/>
                <a:ea typeface="Calibri" panose="020F0502020204030204" pitchFamily="34" charset="0"/>
                <a:cs typeface="Calibri" panose="020F0502020204030204" pitchFamily="34" charset="0"/>
                <a:sym typeface="Comfortaa"/>
              </a:rPr>
              <a:t>The full documentation on the format and syntax of this .gitlab-ci.yml file:</a:t>
            </a:r>
            <a:r>
              <a:rPr lang="en" u="sng" dirty="0">
                <a:solidFill>
                  <a:schemeClr val="hlink"/>
                </a:solidFill>
                <a:latin typeface="Calibri" panose="020F0502020204030204" pitchFamily="34" charset="0"/>
                <a:ea typeface="Calibri" panose="020F0502020204030204" pitchFamily="34" charset="0"/>
                <a:cs typeface="Calibri" panose="020F0502020204030204" pitchFamily="34" charset="0"/>
                <a:sym typeface="Arial"/>
                <a:hlinkClick r:id="rId4"/>
              </a:rPr>
              <a:t>`.gitlab-ci.yml` keyword reference | GitLab</a:t>
            </a:r>
            <a:endParaRPr sz="2000" dirty="0">
              <a:latin typeface="Calibri" panose="020F0502020204030204" pitchFamily="34" charset="0"/>
              <a:ea typeface="Calibri" panose="020F0502020204030204" pitchFamily="34" charset="0"/>
              <a:cs typeface="Calibri" panose="020F0502020204030204" pitchFamily="34" charset="0"/>
              <a:sym typeface="Comfortaa"/>
            </a:endParaRPr>
          </a:p>
          <a:p>
            <a:pPr marL="0" indent="0">
              <a:spcBef>
                <a:spcPts val="1600"/>
              </a:spcBef>
              <a:buNone/>
            </a:pPr>
            <a:r>
              <a:rPr lang="en" sz="2000" dirty="0">
                <a:latin typeface="Calibri" panose="020F0502020204030204" pitchFamily="34" charset="0"/>
                <a:ea typeface="Calibri" panose="020F0502020204030204" pitchFamily="34" charset="0"/>
                <a:cs typeface="Calibri" panose="020F0502020204030204" pitchFamily="34" charset="0"/>
                <a:sym typeface="Comfortaa"/>
              </a:rPr>
              <a:t>To create a GitLab account, we need to go to </a:t>
            </a:r>
            <a:r>
              <a:rPr lang="en" u="sng" dirty="0">
                <a:solidFill>
                  <a:schemeClr val="hlink"/>
                </a:solidFill>
                <a:latin typeface="Calibri" panose="020F0502020204030204" pitchFamily="34" charset="0"/>
                <a:ea typeface="Calibri" panose="020F0502020204030204" pitchFamily="34" charset="0"/>
                <a:cs typeface="Calibri" panose="020F0502020204030204" pitchFamily="34" charset="0"/>
                <a:sym typeface="Arial"/>
                <a:hlinkClick r:id="rId5"/>
              </a:rPr>
              <a:t>Sign in · GitLab</a:t>
            </a:r>
            <a:endParaRPr sz="2000" dirty="0">
              <a:latin typeface="Calibri" panose="020F0502020204030204" pitchFamily="34" charset="0"/>
              <a:ea typeface="Calibri" panose="020F0502020204030204" pitchFamily="34" charset="0"/>
              <a:cs typeface="Calibri" panose="020F0502020204030204" pitchFamily="34" charset="0"/>
              <a:sym typeface="Comfortaa"/>
            </a:endParaRPr>
          </a:p>
          <a:p>
            <a:pPr marL="0" indent="0">
              <a:spcBef>
                <a:spcPts val="1600"/>
              </a:spcBef>
              <a:buNone/>
            </a:pPr>
            <a:r>
              <a:rPr lang="en" sz="2000" dirty="0">
                <a:latin typeface="Calibri" panose="020F0502020204030204" pitchFamily="34" charset="0"/>
                <a:ea typeface="Calibri" panose="020F0502020204030204" pitchFamily="34" charset="0"/>
                <a:cs typeface="Calibri" panose="020F0502020204030204" pitchFamily="34" charset="0"/>
                <a:sym typeface="Comfortaa"/>
              </a:rPr>
              <a:t>Learning DevOps page 202-212</a:t>
            </a:r>
            <a:endParaRPr sz="2000" dirty="0">
              <a:latin typeface="Calibri" panose="020F0502020204030204" pitchFamily="34" charset="0"/>
              <a:ea typeface="Calibri" panose="020F0502020204030204" pitchFamily="34" charset="0"/>
              <a:cs typeface="Calibri" panose="020F0502020204030204" pitchFamily="34" charset="0"/>
              <a:sym typeface="Comfortaa"/>
            </a:endParaRPr>
          </a:p>
          <a:p>
            <a:pPr marL="0" indent="0">
              <a:spcBef>
                <a:spcPts val="1600"/>
              </a:spcBef>
              <a:buNone/>
            </a:pPr>
            <a:r>
              <a:rPr lang="en" sz="2000" dirty="0">
                <a:latin typeface="Calibri" panose="020F0502020204030204" pitchFamily="34" charset="0"/>
                <a:ea typeface="Calibri" panose="020F0502020204030204" pitchFamily="34" charset="0"/>
                <a:cs typeface="Calibri" panose="020F0502020204030204" pitchFamily="34" charset="0"/>
                <a:sym typeface="Comfortaa"/>
              </a:rPr>
              <a:t>The other services it offers are listed here: </a:t>
            </a:r>
            <a:r>
              <a:rPr lang="en" u="sng" dirty="0">
                <a:solidFill>
                  <a:schemeClr val="hlink"/>
                </a:solidFill>
                <a:latin typeface="Calibri" panose="020F0502020204030204" pitchFamily="34" charset="0"/>
                <a:ea typeface="Calibri" panose="020F0502020204030204" pitchFamily="34" charset="0"/>
                <a:cs typeface="Calibri" panose="020F0502020204030204" pitchFamily="34" charset="0"/>
                <a:sym typeface="Arial"/>
                <a:hlinkClick r:id="rId6"/>
              </a:rPr>
              <a:t>Features | GitLab</a:t>
            </a:r>
            <a:endParaRPr sz="2000" dirty="0">
              <a:latin typeface="Calibri" panose="020F0502020204030204" pitchFamily="34" charset="0"/>
              <a:ea typeface="Calibri" panose="020F0502020204030204" pitchFamily="34" charset="0"/>
              <a:cs typeface="Calibri" panose="020F0502020204030204" pitchFamily="34" charset="0"/>
              <a:sym typeface="Comfortaa"/>
            </a:endParaRPr>
          </a:p>
          <a:p>
            <a:pPr marL="0" indent="0">
              <a:spcBef>
                <a:spcPts val="1600"/>
              </a:spcBef>
              <a:buNone/>
            </a:pPr>
            <a:r>
              <a:rPr lang="en" sz="2000" dirty="0">
                <a:latin typeface="Calibri" panose="020F0502020204030204" pitchFamily="34" charset="0"/>
                <a:ea typeface="Calibri" panose="020F0502020204030204" pitchFamily="34" charset="0"/>
                <a:cs typeface="Calibri" panose="020F0502020204030204" pitchFamily="34" charset="0"/>
                <a:sym typeface="Comfortaa"/>
              </a:rPr>
              <a:t>The price grid </a:t>
            </a:r>
            <a:r>
              <a:rPr lang="en" u="sng" dirty="0">
                <a:solidFill>
                  <a:schemeClr val="hlink"/>
                </a:solidFill>
                <a:latin typeface="Calibri" panose="020F0502020204030204" pitchFamily="34" charset="0"/>
                <a:ea typeface="Calibri" panose="020F0502020204030204" pitchFamily="34" charset="0"/>
                <a:cs typeface="Calibri" panose="020F0502020204030204" pitchFamily="34" charset="0"/>
                <a:sym typeface="Arial"/>
                <a:hlinkClick r:id="rId7"/>
              </a:rPr>
              <a:t>Pricing | GitLab</a:t>
            </a:r>
            <a:endParaRPr sz="2000" dirty="0">
              <a:latin typeface="Calibri" panose="020F0502020204030204" pitchFamily="34" charset="0"/>
              <a:ea typeface="Calibri" panose="020F0502020204030204" pitchFamily="34" charset="0"/>
              <a:cs typeface="Calibri" panose="020F0502020204030204" pitchFamily="34" charset="0"/>
              <a:sym typeface="Comfortaa"/>
            </a:endParaRPr>
          </a:p>
          <a:p>
            <a:pPr marL="0" indent="0">
              <a:spcBef>
                <a:spcPts val="1600"/>
              </a:spcBef>
              <a:buNone/>
            </a:pPr>
            <a:endParaRPr sz="2000" dirty="0">
              <a:latin typeface="Calibri" panose="020F0502020204030204" pitchFamily="34" charset="0"/>
              <a:ea typeface="Calibri" panose="020F0502020204030204" pitchFamily="34" charset="0"/>
              <a:cs typeface="Calibri" panose="020F0502020204030204" pitchFamily="34" charset="0"/>
              <a:sym typeface="Comfortaa"/>
            </a:endParaRPr>
          </a:p>
          <a:p>
            <a:pPr marL="0" indent="0">
              <a:spcBef>
                <a:spcPts val="1600"/>
              </a:spcBef>
              <a:buNone/>
            </a:pPr>
            <a:endParaRPr sz="2000" dirty="0">
              <a:latin typeface="Calibri" panose="020F0502020204030204" pitchFamily="34" charset="0"/>
              <a:ea typeface="Calibri" panose="020F0502020204030204" pitchFamily="34" charset="0"/>
              <a:cs typeface="Calibri" panose="020F0502020204030204" pitchFamily="34" charset="0"/>
              <a:sym typeface="Comfortaa"/>
            </a:endParaRPr>
          </a:p>
          <a:p>
            <a:pPr indent="0">
              <a:spcBef>
                <a:spcPts val="1600"/>
              </a:spcBef>
              <a:spcAft>
                <a:spcPts val="1600"/>
              </a:spcAft>
              <a:buNone/>
            </a:pPr>
            <a:endParaRPr sz="24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AEEEE-35F5-305E-225E-7E81CAB79B2B}"/>
              </a:ext>
            </a:extLst>
          </p:cNvPr>
          <p:cNvSpPr>
            <a:spLocks noGrp="1"/>
          </p:cNvSpPr>
          <p:nvPr>
            <p:ph type="title"/>
          </p:nvPr>
        </p:nvSpPr>
        <p:spPr>
          <a:xfrm>
            <a:off x="3767668" y="2700866"/>
            <a:ext cx="3863621" cy="1456267"/>
          </a:xfrm>
        </p:spPr>
        <p:txBody>
          <a:bodyPr>
            <a:normAutofit/>
          </a:bodyPr>
          <a:lstStyle/>
          <a:p>
            <a:r>
              <a:rPr lang="en-IN" sz="5400" dirty="0">
                <a:solidFill>
                  <a:schemeClr val="bg1"/>
                </a:solidFill>
                <a:highlight>
                  <a:srgbClr val="C0C0C0"/>
                </a:highlight>
              </a:rPr>
              <a:t>THANK YOU</a:t>
            </a:r>
          </a:p>
        </p:txBody>
      </p:sp>
    </p:spTree>
    <p:extLst>
      <p:ext uri="{BB962C8B-B14F-4D97-AF65-F5344CB8AC3E}">
        <p14:creationId xmlns:p14="http://schemas.microsoft.com/office/powerpoint/2010/main" val="3289809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DCE2C7-95BA-A845-145B-572CD9BF588D}"/>
              </a:ext>
            </a:extLst>
          </p:cNvPr>
          <p:cNvSpPr txBox="1"/>
          <p:nvPr/>
        </p:nvSpPr>
        <p:spPr>
          <a:xfrm>
            <a:off x="485191" y="373225"/>
            <a:ext cx="10804849" cy="6001643"/>
          </a:xfrm>
          <a:prstGeom prst="rect">
            <a:avLst/>
          </a:prstGeom>
          <a:noFill/>
        </p:spPr>
        <p:txBody>
          <a:bodyPr wrap="square">
            <a:spAutoFit/>
          </a:bodyPr>
          <a:lstStyle/>
          <a:p>
            <a:pPr algn="just"/>
            <a:r>
              <a:rPr lang="en-US" sz="2400" b="1" i="0" dirty="0">
                <a:solidFill>
                  <a:srgbClr val="323232"/>
                </a:solidFill>
                <a:effectLst/>
              </a:rPr>
              <a:t>2. Create a project:</a:t>
            </a:r>
          </a:p>
          <a:p>
            <a:pPr algn="just"/>
            <a:endParaRPr lang="en-US" sz="2400" b="1" i="0" dirty="0">
              <a:solidFill>
                <a:srgbClr val="323232"/>
              </a:solidFill>
              <a:effectLst/>
            </a:endParaRPr>
          </a:p>
          <a:p>
            <a:pPr algn="just"/>
            <a:r>
              <a:rPr lang="en-US" sz="2400" b="0" i="0" dirty="0">
                <a:effectLst/>
              </a:rPr>
              <a:t>A project in Azure DevOps is used to set up a repository that contains source code and to plan, track and manage the work. </a:t>
            </a:r>
          </a:p>
          <a:p>
            <a:pPr algn="just"/>
            <a:endParaRPr lang="en-US" sz="2400" dirty="0"/>
          </a:p>
          <a:p>
            <a:pPr algn="just"/>
            <a:r>
              <a:rPr lang="en-US" sz="2400" b="0" i="0" dirty="0">
                <a:effectLst/>
              </a:rPr>
              <a:t>To create a new project in Azure DevOps, follow these steps:</a:t>
            </a:r>
          </a:p>
          <a:p>
            <a:pPr algn="just"/>
            <a:endParaRPr lang="en-US" sz="2400" b="0" i="0" dirty="0">
              <a:effectLst/>
            </a:endParaRPr>
          </a:p>
          <a:p>
            <a:pPr marL="742950" lvl="1" indent="-285750" algn="just">
              <a:buFont typeface="+mj-lt"/>
              <a:buAutoNum type="arabicPeriod"/>
            </a:pPr>
            <a:r>
              <a:rPr lang="en-US" sz="2400" b="0" i="0" dirty="0">
                <a:effectLst/>
              </a:rPr>
              <a:t>On the Azure DevOps page, select your desired Organization</a:t>
            </a:r>
            <a:endParaRPr lang="en-US" sz="2400" dirty="0"/>
          </a:p>
          <a:p>
            <a:pPr lvl="1" algn="just"/>
            <a:r>
              <a:rPr lang="en-US" sz="2400" b="0" i="0" dirty="0">
                <a:effectLst/>
              </a:rPr>
              <a:t>2.Click </a:t>
            </a:r>
            <a:r>
              <a:rPr lang="en-US" sz="2400" b="1" i="0" dirty="0">
                <a:effectLst/>
              </a:rPr>
              <a:t>New Project</a:t>
            </a:r>
            <a:endParaRPr lang="en-US" sz="2400" b="0" i="0" dirty="0">
              <a:effectLst/>
            </a:endParaRPr>
          </a:p>
          <a:p>
            <a:pPr lvl="1" algn="just"/>
            <a:r>
              <a:rPr lang="en-US" sz="2400" b="0" i="0" dirty="0">
                <a:effectLst/>
              </a:rPr>
              <a:t>3.Specify  a name and description for your project.</a:t>
            </a:r>
          </a:p>
          <a:p>
            <a:pPr algn="just"/>
            <a:r>
              <a:rPr lang="en-US" sz="2400" b="0" i="0" dirty="0">
                <a:effectLst/>
              </a:rPr>
              <a:t>       4.Specify visibility (Public or Private) for your project</a:t>
            </a:r>
          </a:p>
          <a:p>
            <a:pPr algn="just"/>
            <a:r>
              <a:rPr lang="en-US" sz="2400" b="0" i="0" dirty="0">
                <a:effectLst/>
              </a:rPr>
              <a:t>       5.Select your preferred version control system</a:t>
            </a:r>
          </a:p>
          <a:p>
            <a:pPr algn="just"/>
            <a:r>
              <a:rPr lang="en-US" sz="2400" dirty="0"/>
              <a:t>       6.</a:t>
            </a:r>
            <a:r>
              <a:rPr lang="en-US" sz="2400" b="0" i="0" dirty="0">
                <a:effectLst/>
              </a:rPr>
              <a:t>Select the work item process template</a:t>
            </a:r>
          </a:p>
          <a:p>
            <a:pPr algn="just"/>
            <a:r>
              <a:rPr lang="en-US" sz="2400" b="0" i="0" dirty="0">
                <a:effectLst/>
              </a:rPr>
              <a:t>       7.Click </a:t>
            </a:r>
            <a:r>
              <a:rPr lang="en-US" sz="2400" b="1" i="0" dirty="0">
                <a:effectLst/>
              </a:rPr>
              <a:t>Create</a:t>
            </a:r>
            <a:r>
              <a:rPr lang="en-US" sz="2400" b="0" i="0" dirty="0">
                <a:effectLst/>
              </a:rPr>
              <a:t> to complete the process</a:t>
            </a:r>
          </a:p>
          <a:p>
            <a:pPr marL="742950" lvl="1" indent="-285750" algn="just">
              <a:buFont typeface="+mj-lt"/>
              <a:buAutoNum type="arabicPeriod"/>
            </a:pPr>
            <a:endParaRPr lang="en-US" sz="2400" b="0" i="0" dirty="0">
              <a:effectLst/>
            </a:endParaRPr>
          </a:p>
          <a:p>
            <a:pPr algn="just"/>
            <a:endParaRPr lang="en-US" sz="2400" b="0" i="0" dirty="0">
              <a:solidFill>
                <a:srgbClr val="666666"/>
              </a:solidFill>
              <a:effectLst/>
            </a:endParaRPr>
          </a:p>
        </p:txBody>
      </p:sp>
    </p:spTree>
    <p:extLst>
      <p:ext uri="{BB962C8B-B14F-4D97-AF65-F5344CB8AC3E}">
        <p14:creationId xmlns:p14="http://schemas.microsoft.com/office/powerpoint/2010/main" val="421437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8972CA3-1BDE-CB5E-1739-489C96FB410E}"/>
              </a:ext>
            </a:extLst>
          </p:cNvPr>
          <p:cNvPicPr>
            <a:picLocks noChangeAspect="1"/>
          </p:cNvPicPr>
          <p:nvPr/>
        </p:nvPicPr>
        <p:blipFill>
          <a:blip r:embed="rId2"/>
          <a:stretch>
            <a:fillRect/>
          </a:stretch>
        </p:blipFill>
        <p:spPr>
          <a:xfrm>
            <a:off x="3898067" y="719666"/>
            <a:ext cx="4395866" cy="5418667"/>
          </a:xfrm>
          <a:prstGeom prst="rect">
            <a:avLst/>
          </a:prstGeom>
        </p:spPr>
      </p:pic>
    </p:spTree>
    <p:extLst>
      <p:ext uri="{BB962C8B-B14F-4D97-AF65-F5344CB8AC3E}">
        <p14:creationId xmlns:p14="http://schemas.microsoft.com/office/powerpoint/2010/main" val="274832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our project screen has been created, select your desired services">
            <a:extLst>
              <a:ext uri="{FF2B5EF4-FFF2-40B4-BE49-F238E27FC236}">
                <a16:creationId xmlns:a16="http://schemas.microsoft.com/office/drawing/2014/main" id="{F1822670-C588-AF5D-8248-DC4015FFD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737" y="492369"/>
            <a:ext cx="9566031" cy="512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624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2D4434-751A-FED9-9936-A8D0267A5E76}"/>
              </a:ext>
            </a:extLst>
          </p:cNvPr>
          <p:cNvSpPr txBox="1"/>
          <p:nvPr/>
        </p:nvSpPr>
        <p:spPr>
          <a:xfrm>
            <a:off x="349258" y="477520"/>
            <a:ext cx="11537942" cy="2585323"/>
          </a:xfrm>
          <a:prstGeom prst="rect">
            <a:avLst/>
          </a:prstGeom>
          <a:noFill/>
        </p:spPr>
        <p:txBody>
          <a:bodyPr wrap="square">
            <a:spAutoFit/>
          </a:bodyPr>
          <a:lstStyle/>
          <a:p>
            <a:pPr algn="l"/>
            <a:r>
              <a:rPr lang="en-US" b="1" i="0" dirty="0">
                <a:solidFill>
                  <a:srgbClr val="323232"/>
                </a:solidFill>
                <a:effectLst/>
                <a:latin typeface="Arial" panose="020B0604020202020204" pitchFamily="34" charset="0"/>
              </a:rPr>
              <a:t>3. Connect to a feed</a:t>
            </a:r>
          </a:p>
          <a:p>
            <a:pPr algn="l"/>
            <a:r>
              <a:rPr lang="en-US" b="0" i="0" dirty="0">
                <a:effectLst/>
                <a:latin typeface="Arial" panose="020B0604020202020204" pitchFamily="34" charset="0"/>
              </a:rPr>
              <a:t>Next, we connect to an Azure Artifacts feed, which is where developers store and share packages. To connect to a particular feed, follow these the steps:</a:t>
            </a:r>
          </a:p>
          <a:p>
            <a:pPr marL="742950" lvl="1" indent="-285750" algn="l">
              <a:buFont typeface="+mj-lt"/>
              <a:buAutoNum type="arabicPeriod"/>
            </a:pPr>
            <a:r>
              <a:rPr lang="en-US" b="0" i="0" dirty="0">
                <a:effectLst/>
                <a:latin typeface="Arial" panose="020B0604020202020204" pitchFamily="34" charset="0"/>
              </a:rPr>
              <a:t>Select </a:t>
            </a:r>
            <a:r>
              <a:rPr lang="en-US" b="1" i="0" dirty="0">
                <a:effectLst/>
                <a:latin typeface="Arial" panose="020B0604020202020204" pitchFamily="34" charset="0"/>
              </a:rPr>
              <a:t>Artifacts</a:t>
            </a:r>
            <a:endParaRPr lang="en-US" b="0" i="0" dirty="0">
              <a:effectLst/>
              <a:latin typeface="Arial" panose="020B0604020202020204" pitchFamily="34" charset="0"/>
            </a:endParaRPr>
          </a:p>
          <a:p>
            <a:pPr marL="742950" lvl="1" indent="-285750" algn="l">
              <a:buFont typeface="+mj-lt"/>
              <a:buAutoNum type="arabicPeriod"/>
            </a:pPr>
            <a:r>
              <a:rPr lang="en-US" b="0" i="0" dirty="0">
                <a:effectLst/>
                <a:latin typeface="Arial" panose="020B0604020202020204" pitchFamily="34" charset="0"/>
              </a:rPr>
              <a:t>Click </a:t>
            </a:r>
            <a:r>
              <a:rPr lang="en-US" b="1" i="0" dirty="0">
                <a:effectLst/>
                <a:latin typeface="Arial" panose="020B0604020202020204" pitchFamily="34" charset="0"/>
              </a:rPr>
              <a:t>Connect to Feed</a:t>
            </a:r>
          </a:p>
          <a:p>
            <a:pPr lvl="1" algn="l"/>
            <a:r>
              <a:rPr lang="en-US" b="1" dirty="0">
                <a:latin typeface="Arial" panose="020B0604020202020204" pitchFamily="34" charset="0"/>
              </a:rPr>
              <a:t>      </a:t>
            </a:r>
          </a:p>
          <a:p>
            <a:pPr lvl="1" algn="l"/>
            <a:endParaRPr lang="en-US" b="1" i="0" dirty="0">
              <a:effectLst/>
              <a:latin typeface="Arial" panose="020B0604020202020204" pitchFamily="34" charset="0"/>
            </a:endParaRPr>
          </a:p>
          <a:p>
            <a:pPr lvl="1" algn="l"/>
            <a:endParaRPr lang="en-US" b="1" dirty="0">
              <a:latin typeface="Arial" panose="020B0604020202020204" pitchFamily="34" charset="0"/>
            </a:endParaRPr>
          </a:p>
          <a:p>
            <a:pPr lvl="1" algn="l"/>
            <a:endParaRPr lang="en-US" b="0" i="0" dirty="0">
              <a:effectLst/>
              <a:latin typeface="Arial" panose="020B0604020202020204" pitchFamily="34" charset="0"/>
            </a:endParaRPr>
          </a:p>
        </p:txBody>
      </p:sp>
      <p:pic>
        <p:nvPicPr>
          <p:cNvPr id="2" name="Picture 3">
            <a:extLst>
              <a:ext uri="{FF2B5EF4-FFF2-40B4-BE49-F238E27FC236}">
                <a16:creationId xmlns:a16="http://schemas.microsoft.com/office/drawing/2014/main" id="{6E792F68-7617-AAB0-2F5C-CF32E79CC5C1}"/>
              </a:ext>
            </a:extLst>
          </p:cNvPr>
          <p:cNvPicPr>
            <a:picLocks noChangeAspect="1"/>
          </p:cNvPicPr>
          <p:nvPr/>
        </p:nvPicPr>
        <p:blipFill>
          <a:blip r:embed="rId2"/>
          <a:stretch>
            <a:fillRect/>
          </a:stretch>
        </p:blipFill>
        <p:spPr>
          <a:xfrm>
            <a:off x="2109787" y="2152649"/>
            <a:ext cx="7972425" cy="2552700"/>
          </a:xfrm>
          <a:prstGeom prst="rect">
            <a:avLst/>
          </a:prstGeom>
        </p:spPr>
      </p:pic>
    </p:spTree>
    <p:extLst>
      <p:ext uri="{BB962C8B-B14F-4D97-AF65-F5344CB8AC3E}">
        <p14:creationId xmlns:p14="http://schemas.microsoft.com/office/powerpoint/2010/main" val="168606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65BE3-A682-CDCC-63E5-A11A9F57928C}"/>
              </a:ext>
            </a:extLst>
          </p:cNvPr>
          <p:cNvSpPr txBox="1"/>
          <p:nvPr/>
        </p:nvSpPr>
        <p:spPr>
          <a:xfrm>
            <a:off x="670336" y="302138"/>
            <a:ext cx="11013663" cy="2677656"/>
          </a:xfrm>
          <a:prstGeom prst="rect">
            <a:avLst/>
          </a:prstGeom>
          <a:noFill/>
        </p:spPr>
        <p:txBody>
          <a:bodyPr wrap="square">
            <a:spAutoFit/>
          </a:bodyPr>
          <a:lstStyle/>
          <a:p>
            <a:r>
              <a:rPr lang="en-US" sz="2400" dirty="0">
                <a:solidFill>
                  <a:srgbClr val="666666"/>
                </a:solidFill>
              </a:rPr>
              <a:t>3</a:t>
            </a:r>
            <a:r>
              <a:rPr lang="en-US" sz="2400" b="0" i="0" dirty="0">
                <a:solidFill>
                  <a:srgbClr val="666666"/>
                </a:solidFill>
                <a:effectLst/>
              </a:rPr>
              <a:t>.</a:t>
            </a:r>
            <a:r>
              <a:rPr lang="en-US" sz="2400" b="0" i="0" dirty="0">
                <a:effectLst/>
              </a:rPr>
              <a:t>Select the feed you want to connect to. In this Azure Artifacts tutorial, we'll connect to the NuGet feed, as shown in Figure 4</a:t>
            </a:r>
          </a:p>
          <a:p>
            <a:endParaRPr lang="en-US" sz="2400" dirty="0"/>
          </a:p>
          <a:p>
            <a:endParaRPr lang="en-US" sz="2400" dirty="0"/>
          </a:p>
          <a:p>
            <a:endParaRPr lang="en-US" sz="2400" dirty="0"/>
          </a:p>
          <a:p>
            <a:br>
              <a:rPr lang="en-US" sz="2400" dirty="0"/>
            </a:br>
            <a:endParaRPr lang="en-IN" sz="2400" dirty="0"/>
          </a:p>
        </p:txBody>
      </p:sp>
      <p:sp>
        <p:nvSpPr>
          <p:cNvPr id="5" name="TextBox 4">
            <a:extLst>
              <a:ext uri="{FF2B5EF4-FFF2-40B4-BE49-F238E27FC236}">
                <a16:creationId xmlns:a16="http://schemas.microsoft.com/office/drawing/2014/main" id="{FAE95D93-6198-54CB-55DB-2CA1415FEF65}"/>
              </a:ext>
            </a:extLst>
          </p:cNvPr>
          <p:cNvSpPr txBox="1"/>
          <p:nvPr/>
        </p:nvSpPr>
        <p:spPr>
          <a:xfrm>
            <a:off x="863600" y="3105835"/>
            <a:ext cx="10434320" cy="3785652"/>
          </a:xfrm>
          <a:prstGeom prst="rect">
            <a:avLst/>
          </a:prstGeom>
          <a:noFill/>
        </p:spPr>
        <p:txBody>
          <a:bodyPr wrap="square">
            <a:spAutoFit/>
          </a:bodyPr>
          <a:lstStyle/>
          <a:p>
            <a:pPr algn="l">
              <a:buFont typeface="+mj-lt"/>
              <a:buAutoNum type="arabicPeriod"/>
            </a:pPr>
            <a:endParaRPr lang="en-US" sz="2400" dirty="0">
              <a:solidFill>
                <a:srgbClr val="666666"/>
              </a:solidFill>
            </a:endParaRPr>
          </a:p>
          <a:p>
            <a:pPr algn="l">
              <a:buFont typeface="+mj-lt"/>
              <a:buAutoNum type="arabicPeriod"/>
            </a:pPr>
            <a:endParaRPr lang="en-US" sz="2400" b="0" i="0" dirty="0">
              <a:solidFill>
                <a:srgbClr val="666666"/>
              </a:solidFill>
              <a:effectLst/>
            </a:endParaRPr>
          </a:p>
          <a:p>
            <a:pPr algn="l">
              <a:buFont typeface="+mj-lt"/>
              <a:buAutoNum type="arabicPeriod"/>
            </a:pPr>
            <a:endParaRPr lang="en-US" sz="2400" dirty="0">
              <a:solidFill>
                <a:srgbClr val="666666"/>
              </a:solidFill>
            </a:endParaRPr>
          </a:p>
          <a:p>
            <a:pPr algn="l">
              <a:buFont typeface="+mj-lt"/>
              <a:buAutoNum type="arabicPeriod"/>
            </a:pPr>
            <a:endParaRPr lang="en-US" sz="2400" b="0" i="0" dirty="0">
              <a:solidFill>
                <a:srgbClr val="666666"/>
              </a:solidFill>
              <a:effectLst/>
            </a:endParaRPr>
          </a:p>
          <a:p>
            <a:pPr algn="l">
              <a:buFont typeface="+mj-lt"/>
              <a:buAutoNum type="arabicPeriod"/>
            </a:pPr>
            <a:endParaRPr lang="en-US" sz="2400" dirty="0">
              <a:solidFill>
                <a:srgbClr val="666666"/>
              </a:solidFill>
            </a:endParaRPr>
          </a:p>
          <a:p>
            <a:pPr algn="l">
              <a:buFont typeface="+mj-lt"/>
              <a:buAutoNum type="arabicPeriod"/>
            </a:pPr>
            <a:endParaRPr lang="en-US" sz="2400" b="0" i="0" dirty="0">
              <a:solidFill>
                <a:srgbClr val="666666"/>
              </a:solidFill>
              <a:effectLst/>
            </a:endParaRPr>
          </a:p>
          <a:p>
            <a:pPr algn="l">
              <a:buFont typeface="+mj-lt"/>
              <a:buAutoNum type="arabicPeriod"/>
            </a:pPr>
            <a:endParaRPr lang="en-US" sz="2400" dirty="0">
              <a:solidFill>
                <a:srgbClr val="666666"/>
              </a:solidFill>
            </a:endParaRPr>
          </a:p>
          <a:p>
            <a:pPr algn="l">
              <a:buFont typeface="+mj-lt"/>
              <a:buAutoNum type="arabicPeriod"/>
            </a:pPr>
            <a:endParaRPr lang="en-US" sz="2400" b="0" i="0" dirty="0">
              <a:solidFill>
                <a:srgbClr val="666666"/>
              </a:solidFill>
              <a:effectLst/>
            </a:endParaRPr>
          </a:p>
          <a:p>
            <a:r>
              <a:rPr lang="en-US" sz="2400" b="0" i="0" dirty="0">
                <a:solidFill>
                  <a:srgbClr val="666666"/>
                </a:solidFill>
                <a:effectLst/>
              </a:rPr>
              <a:t>4.</a:t>
            </a:r>
            <a:r>
              <a:rPr lang="en-US" sz="2400" b="0" i="0" dirty="0">
                <a:effectLst/>
              </a:rPr>
              <a:t>Follow the instructions provided in the </a:t>
            </a:r>
            <a:r>
              <a:rPr lang="en-US" sz="2400" b="0" i="0" dirty="0" err="1">
                <a:effectLst/>
              </a:rPr>
              <a:t>nuget.config.file</a:t>
            </a:r>
            <a:r>
              <a:rPr lang="en-US" sz="2400" b="0" i="0" dirty="0">
                <a:effectLst/>
              </a:rPr>
              <a:t> to set up your project</a:t>
            </a:r>
          </a:p>
          <a:p>
            <a:pPr algn="l">
              <a:buFont typeface="+mj-lt"/>
              <a:buAutoNum type="arabicPeriod"/>
            </a:pPr>
            <a:endParaRPr lang="en-US" sz="2400" b="0" i="0" dirty="0">
              <a:solidFill>
                <a:srgbClr val="666666"/>
              </a:solidFill>
              <a:effectLst/>
            </a:endParaRPr>
          </a:p>
        </p:txBody>
      </p:sp>
      <p:pic>
        <p:nvPicPr>
          <p:cNvPr id="2" name="Picture 3">
            <a:extLst>
              <a:ext uri="{FF2B5EF4-FFF2-40B4-BE49-F238E27FC236}">
                <a16:creationId xmlns:a16="http://schemas.microsoft.com/office/drawing/2014/main" id="{972A9710-C462-EFDA-2F85-1CAACDA3559E}"/>
              </a:ext>
            </a:extLst>
          </p:cNvPr>
          <p:cNvPicPr>
            <a:picLocks noChangeAspect="1"/>
          </p:cNvPicPr>
          <p:nvPr/>
        </p:nvPicPr>
        <p:blipFill>
          <a:blip r:embed="rId2"/>
          <a:stretch>
            <a:fillRect/>
          </a:stretch>
        </p:blipFill>
        <p:spPr>
          <a:xfrm>
            <a:off x="3571875" y="1142999"/>
            <a:ext cx="5048250" cy="4012407"/>
          </a:xfrm>
          <a:prstGeom prst="rect">
            <a:avLst/>
          </a:prstGeom>
        </p:spPr>
      </p:pic>
    </p:spTree>
    <p:extLst>
      <p:ext uri="{BB962C8B-B14F-4D97-AF65-F5344CB8AC3E}">
        <p14:creationId xmlns:p14="http://schemas.microsoft.com/office/powerpoint/2010/main" val="2712219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64C8DC1-08E7-0FC6-F3CB-C8559FA419FD}"/>
              </a:ext>
            </a:extLst>
          </p:cNvPr>
          <p:cNvPicPr>
            <a:picLocks noChangeAspect="1"/>
          </p:cNvPicPr>
          <p:nvPr/>
        </p:nvPicPr>
        <p:blipFill>
          <a:blip r:embed="rId2"/>
          <a:stretch>
            <a:fillRect/>
          </a:stretch>
        </p:blipFill>
        <p:spPr>
          <a:xfrm>
            <a:off x="2586037" y="1052512"/>
            <a:ext cx="7019925" cy="4752975"/>
          </a:xfrm>
          <a:prstGeom prst="rect">
            <a:avLst/>
          </a:prstGeom>
        </p:spPr>
      </p:pic>
    </p:spTree>
    <p:extLst>
      <p:ext uri="{BB962C8B-B14F-4D97-AF65-F5344CB8AC3E}">
        <p14:creationId xmlns:p14="http://schemas.microsoft.com/office/powerpoint/2010/main" val="3206304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28B8D21-CA30-849C-1D6D-E61CD940005D}"/>
              </a:ext>
            </a:extLst>
          </p:cNvPr>
          <p:cNvPicPr>
            <a:picLocks noChangeAspect="1"/>
          </p:cNvPicPr>
          <p:nvPr/>
        </p:nvPicPr>
        <p:blipFill>
          <a:blip r:embed="rId2"/>
          <a:stretch>
            <a:fillRect/>
          </a:stretch>
        </p:blipFill>
        <p:spPr>
          <a:xfrm>
            <a:off x="2032000" y="1992098"/>
            <a:ext cx="8128000" cy="2873802"/>
          </a:xfrm>
          <a:prstGeom prst="rect">
            <a:avLst/>
          </a:prstGeom>
        </p:spPr>
      </p:pic>
    </p:spTree>
    <p:extLst>
      <p:ext uri="{BB962C8B-B14F-4D97-AF65-F5344CB8AC3E}">
        <p14:creationId xmlns:p14="http://schemas.microsoft.com/office/powerpoint/2010/main" val="3702907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A54C4-1FE2-D964-3ECF-0E8AE4EEF79C}"/>
              </a:ext>
            </a:extLst>
          </p:cNvPr>
          <p:cNvSpPr txBox="1"/>
          <p:nvPr/>
        </p:nvSpPr>
        <p:spPr>
          <a:xfrm>
            <a:off x="869161" y="2271863"/>
            <a:ext cx="10898154" cy="4154984"/>
          </a:xfrm>
          <a:prstGeom prst="rect">
            <a:avLst/>
          </a:prstGeom>
          <a:noFill/>
        </p:spPr>
        <p:txBody>
          <a:bodyPr wrap="square">
            <a:spAutoFit/>
          </a:bodyPr>
          <a:lstStyle/>
          <a:p>
            <a:pPr marL="342900" indent="-342900" algn="just">
              <a:buAutoNum type="arabicPeriod"/>
            </a:pPr>
            <a:r>
              <a:rPr lang="en-US" sz="2400" dirty="0"/>
              <a:t>A package manager is a central repository to centralize and share packages, development libraries, tools, and software. There are many public package managers, such as NuGet, </a:t>
            </a:r>
            <a:r>
              <a:rPr lang="en-US" sz="2400" dirty="0" err="1"/>
              <a:t>npm</a:t>
            </a:r>
            <a:r>
              <a:rPr lang="en-US" sz="2400" dirty="0"/>
              <a:t>, Maven, Bower, and Chocolatey, that provide frameworks or tools for developers in different languages and platforms</a:t>
            </a:r>
            <a:endParaRPr lang="en-IN" sz="2400" dirty="0"/>
          </a:p>
          <a:p>
            <a:pPr marL="342900" indent="-342900">
              <a:buAutoNum type="arabicPeriod"/>
            </a:pPr>
            <a:r>
              <a:rPr lang="en-US" sz="2400" dirty="0"/>
              <a:t>The following screenshot is from the NuGet package manager, which publicly provides more than 150K .NET Frameworks:</a:t>
            </a:r>
          </a:p>
          <a:p>
            <a:pPr marL="342900" indent="-342900">
              <a:buAutoNum type="arabicPeriod"/>
            </a:pPr>
            <a:endParaRPr lang="en-US" sz="2400" dirty="0"/>
          </a:p>
          <a:p>
            <a:pPr marL="342900" indent="-342900">
              <a:buAutoNum type="arabicPeriod"/>
            </a:pPr>
            <a:endParaRPr lang="en-US" sz="2400" dirty="0"/>
          </a:p>
          <a:p>
            <a:pPr marL="342900" indent="-342900">
              <a:buAutoNum type="arabicPeriod"/>
            </a:pPr>
            <a:endParaRPr lang="en-US" sz="2400" dirty="0"/>
          </a:p>
          <a:p>
            <a:pPr marL="342900" indent="-342900">
              <a:buAutoNum type="arabicPeriod"/>
            </a:pPr>
            <a:endParaRPr lang="en-IN" sz="2400" dirty="0"/>
          </a:p>
          <a:p>
            <a:endParaRPr lang="en-IN" sz="2400" dirty="0"/>
          </a:p>
        </p:txBody>
      </p:sp>
    </p:spTree>
    <p:extLst>
      <p:ext uri="{BB962C8B-B14F-4D97-AF65-F5344CB8AC3E}">
        <p14:creationId xmlns:p14="http://schemas.microsoft.com/office/powerpoint/2010/main" val="3694546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9E98B-AF9E-46D4-17FD-369A677815E5}"/>
              </a:ext>
            </a:extLst>
          </p:cNvPr>
          <p:cNvSpPr txBox="1"/>
          <p:nvPr/>
        </p:nvSpPr>
        <p:spPr>
          <a:xfrm>
            <a:off x="497840" y="711200"/>
            <a:ext cx="10810240" cy="3046988"/>
          </a:xfrm>
          <a:prstGeom prst="rect">
            <a:avLst/>
          </a:prstGeom>
          <a:noFill/>
        </p:spPr>
        <p:txBody>
          <a:bodyPr wrap="square">
            <a:spAutoFit/>
          </a:bodyPr>
          <a:lstStyle/>
          <a:p>
            <a:pPr algn="l"/>
            <a:endParaRPr lang="en-US" sz="2400" b="1" i="0" dirty="0">
              <a:solidFill>
                <a:srgbClr val="323232"/>
              </a:solidFill>
              <a:effectLst/>
            </a:endParaRPr>
          </a:p>
          <a:p>
            <a:pPr algn="l"/>
            <a:r>
              <a:rPr lang="en-US" sz="2400" b="1" i="0" dirty="0">
                <a:solidFill>
                  <a:srgbClr val="323232"/>
                </a:solidFill>
                <a:effectLst/>
              </a:rPr>
              <a:t>4. Publish the package(s):</a:t>
            </a:r>
          </a:p>
          <a:p>
            <a:pPr algn="l"/>
            <a:endParaRPr lang="en-US" sz="2400" b="1" dirty="0">
              <a:solidFill>
                <a:srgbClr val="323232"/>
              </a:solidFill>
            </a:endParaRPr>
          </a:p>
          <a:p>
            <a:pPr algn="l"/>
            <a:endParaRPr lang="en-US" sz="2400" b="1" i="0" dirty="0">
              <a:solidFill>
                <a:srgbClr val="323232"/>
              </a:solidFill>
              <a:effectLst/>
            </a:endParaRPr>
          </a:p>
          <a:p>
            <a:pPr algn="l"/>
            <a:r>
              <a:rPr lang="en-US" sz="2400" b="0" i="0" dirty="0">
                <a:effectLst/>
              </a:rPr>
              <a:t>To publish the NuGet package to your feed, type the command below at an elevated command prompt:</a:t>
            </a:r>
          </a:p>
          <a:p>
            <a:br>
              <a:rPr lang="en-US" sz="2400" dirty="0"/>
            </a:br>
            <a:endParaRPr lang="en-IN" sz="2400" dirty="0"/>
          </a:p>
        </p:txBody>
      </p:sp>
      <p:sp>
        <p:nvSpPr>
          <p:cNvPr id="7" name="Rectangle 2">
            <a:extLst>
              <a:ext uri="{FF2B5EF4-FFF2-40B4-BE49-F238E27FC236}">
                <a16:creationId xmlns:a16="http://schemas.microsoft.com/office/drawing/2014/main" id="{F7B09F4D-D4CD-1325-C04F-960C0685C271}"/>
              </a:ext>
            </a:extLst>
          </p:cNvPr>
          <p:cNvSpPr>
            <a:spLocks noChangeArrowheads="1"/>
          </p:cNvSpPr>
          <p:nvPr/>
        </p:nvSpPr>
        <p:spPr bwMode="auto">
          <a:xfrm>
            <a:off x="670560" y="3429000"/>
            <a:ext cx="11023600" cy="65905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323232"/>
                </a:solidFill>
                <a:effectLst/>
                <a:latin typeface="Courier New" panose="02070309020205020404" pitchFamily="49" charset="0"/>
                <a:cs typeface="Courier New" panose="02070309020205020404" pitchFamily="49" charset="0"/>
              </a:rPr>
              <a:t>nuget</a:t>
            </a:r>
            <a:r>
              <a:rPr kumimoji="0" lang="en-US" altLang="en-US" sz="11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t> push &lt;PACKAGE_PATH&gt; -</a:t>
            </a:r>
            <a:r>
              <a:rPr kumimoji="0" lang="en-US" altLang="en-US" sz="1100" b="0" i="0" u="none" strike="noStrike" cap="none" normalizeH="0" baseline="0" dirty="0" err="1">
                <a:ln>
                  <a:noFill/>
                </a:ln>
                <a:solidFill>
                  <a:srgbClr val="323232"/>
                </a:solidFill>
                <a:effectLst/>
                <a:latin typeface="Courier New" panose="02070309020205020404" pitchFamily="49" charset="0"/>
                <a:cs typeface="Courier New" panose="02070309020205020404" pitchFamily="49" charset="0"/>
              </a:rPr>
              <a:t>src</a:t>
            </a:r>
            <a:r>
              <a:rPr kumimoji="0" lang="en-US" altLang="en-US" sz="11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t> https://pkgs.dev.azure.com/&lt;ORGANIZATION&gt;/&lt;PROJECT&gt;/_packaging/&lt;FEED&gt;/nuget/v3/index.json -</a:t>
            </a:r>
            <a:r>
              <a:rPr kumimoji="0" lang="en-US" altLang="en-US" sz="1100" b="0" i="0" u="none" strike="noStrike" cap="none" normalizeH="0" baseline="0" dirty="0" err="1">
                <a:ln>
                  <a:noFill/>
                </a:ln>
                <a:solidFill>
                  <a:srgbClr val="323232"/>
                </a:solidFill>
                <a:effectLst/>
                <a:latin typeface="Courier New" panose="02070309020205020404" pitchFamily="49" charset="0"/>
                <a:cs typeface="Courier New" panose="02070309020205020404" pitchFamily="49" charset="0"/>
              </a:rPr>
              <a:t>ApiKey</a:t>
            </a:r>
            <a:r>
              <a:rPr kumimoji="0" lang="en-US" altLang="en-US" sz="11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t> &lt;STRING_VALUE&gt;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5554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97E40-689C-6B34-A4B4-D02C9DD02678}"/>
              </a:ext>
            </a:extLst>
          </p:cNvPr>
          <p:cNvSpPr>
            <a:spLocks noGrp="1"/>
          </p:cNvSpPr>
          <p:nvPr>
            <p:ph type="title"/>
          </p:nvPr>
        </p:nvSpPr>
        <p:spPr>
          <a:xfrm>
            <a:off x="1030287" y="2596444"/>
            <a:ext cx="10131425" cy="1456267"/>
          </a:xfrm>
        </p:spPr>
        <p:txBody>
          <a:bodyPr>
            <a:normAutofit/>
          </a:bodyPr>
          <a:lstStyle/>
          <a:p>
            <a:pPr algn="ctr"/>
            <a:r>
              <a:rPr lang="en-IN" sz="5400" b="1" dirty="0">
                <a:latin typeface="+mn-lt"/>
              </a:rPr>
              <a:t>JENKINS</a:t>
            </a:r>
            <a:endParaRPr lang="en-IN" sz="5400" b="1" dirty="0"/>
          </a:p>
        </p:txBody>
      </p:sp>
    </p:spTree>
    <p:extLst>
      <p:ext uri="{BB962C8B-B14F-4D97-AF65-F5344CB8AC3E}">
        <p14:creationId xmlns:p14="http://schemas.microsoft.com/office/powerpoint/2010/main" val="396933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C4E7E-0981-B803-9446-BF0A362E3ED9}"/>
              </a:ext>
            </a:extLst>
          </p:cNvPr>
          <p:cNvSpPr>
            <a:spLocks noGrp="1"/>
          </p:cNvSpPr>
          <p:nvPr>
            <p:ph type="title"/>
          </p:nvPr>
        </p:nvSpPr>
        <p:spPr/>
        <p:txBody>
          <a:bodyPr/>
          <a:lstStyle/>
          <a:p>
            <a:pPr algn="ctr"/>
            <a:r>
              <a:rPr lang="en-IN" dirty="0">
                <a:latin typeface="+mn-lt"/>
              </a:rPr>
              <a:t>INTRODUCTION</a:t>
            </a:r>
          </a:p>
        </p:txBody>
      </p:sp>
      <p:sp>
        <p:nvSpPr>
          <p:cNvPr id="3" name="Content Placeholder 2">
            <a:extLst>
              <a:ext uri="{FF2B5EF4-FFF2-40B4-BE49-F238E27FC236}">
                <a16:creationId xmlns:a16="http://schemas.microsoft.com/office/drawing/2014/main" id="{F43D2914-B2E0-2AA8-A5E8-25C940003182}"/>
              </a:ext>
            </a:extLst>
          </p:cNvPr>
          <p:cNvSpPr>
            <a:spLocks noGrp="1"/>
          </p:cNvSpPr>
          <p:nvPr>
            <p:ph idx="1"/>
          </p:nvPr>
        </p:nvSpPr>
        <p:spPr/>
        <p:txBody>
          <a:bodyPr>
            <a:normAutofit/>
          </a:bodyPr>
          <a:lstStyle/>
          <a:p>
            <a:pPr marL="0" indent="0" algn="just">
              <a:buNone/>
            </a:pPr>
            <a:r>
              <a:rPr lang="en-IN" sz="2800" dirty="0"/>
              <a:t>J</a:t>
            </a:r>
            <a:r>
              <a:rPr lang="en-US" sz="2800" b="0" i="0" dirty="0" err="1">
                <a:effectLst/>
              </a:rPr>
              <a:t>enkins</a:t>
            </a:r>
            <a:r>
              <a:rPr lang="en-US" sz="2800" b="0" i="0" dirty="0">
                <a:effectLst/>
              </a:rPr>
              <a:t> is </a:t>
            </a:r>
            <a:r>
              <a:rPr lang="en-US" sz="2800" b="1" i="0" dirty="0">
                <a:effectLst/>
              </a:rPr>
              <a:t>a Java-based open-source automation platform with plugins designed for continuous integration</a:t>
            </a:r>
            <a:r>
              <a:rPr lang="en-US" sz="2800" b="0" i="0" dirty="0">
                <a:effectLst/>
              </a:rPr>
              <a:t>. It is used to continually create and test software projects, making it easier for developers and DevOps engineers to integrate changes to the project and for consumers to get a new build.</a:t>
            </a:r>
            <a:endParaRPr lang="en-IN" sz="2800" dirty="0"/>
          </a:p>
        </p:txBody>
      </p:sp>
    </p:spTree>
    <p:extLst>
      <p:ext uri="{BB962C8B-B14F-4D97-AF65-F5344CB8AC3E}">
        <p14:creationId xmlns:p14="http://schemas.microsoft.com/office/powerpoint/2010/main" val="3091270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1EB-38E1-FC32-CA15-A928B01D0857}"/>
              </a:ext>
            </a:extLst>
          </p:cNvPr>
          <p:cNvSpPr>
            <a:spLocks noGrp="1"/>
          </p:cNvSpPr>
          <p:nvPr>
            <p:ph type="title"/>
          </p:nvPr>
        </p:nvSpPr>
        <p:spPr>
          <a:xfrm>
            <a:off x="685800" y="417689"/>
            <a:ext cx="10131425" cy="1456267"/>
          </a:xfrm>
        </p:spPr>
        <p:txBody>
          <a:bodyPr/>
          <a:lstStyle/>
          <a:p>
            <a:r>
              <a:rPr lang="en-IN" dirty="0"/>
              <a:t>                  INSTALLING JENKINS</a:t>
            </a:r>
          </a:p>
        </p:txBody>
      </p:sp>
      <p:sp>
        <p:nvSpPr>
          <p:cNvPr id="3" name="Content Placeholder 2">
            <a:extLst>
              <a:ext uri="{FF2B5EF4-FFF2-40B4-BE49-F238E27FC236}">
                <a16:creationId xmlns:a16="http://schemas.microsoft.com/office/drawing/2014/main" id="{7261E1C7-1F7D-B2C3-2127-D30A99028EE4}"/>
              </a:ext>
            </a:extLst>
          </p:cNvPr>
          <p:cNvSpPr>
            <a:spLocks noGrp="1"/>
          </p:cNvSpPr>
          <p:nvPr>
            <p:ph idx="1"/>
          </p:nvPr>
        </p:nvSpPr>
        <p:spPr/>
        <p:txBody>
          <a:bodyPr>
            <a:noAutofit/>
          </a:bodyPr>
          <a:lstStyle/>
          <a:p>
            <a:pPr algn="just"/>
            <a:r>
              <a:rPr lang="en-IN" sz="2400" dirty="0"/>
              <a:t>STEP 1: Search Jenkins download in google</a:t>
            </a:r>
          </a:p>
          <a:p>
            <a:pPr algn="just"/>
            <a:r>
              <a:rPr lang="en-IN" sz="2400" dirty="0"/>
              <a:t>STEP2: Download Jenkins war file</a:t>
            </a:r>
          </a:p>
          <a:p>
            <a:pPr algn="just"/>
            <a:r>
              <a:rPr lang="en-IN" sz="2400" dirty="0"/>
              <a:t>STEP3:Download </a:t>
            </a:r>
            <a:r>
              <a:rPr lang="en-IN" sz="2400" dirty="0" err="1"/>
              <a:t>jdk</a:t>
            </a:r>
            <a:r>
              <a:rPr lang="en-IN" sz="2400" dirty="0"/>
              <a:t> 17 version</a:t>
            </a:r>
          </a:p>
          <a:p>
            <a:pPr algn="just"/>
            <a:r>
              <a:rPr lang="en-IN" sz="2400" dirty="0"/>
              <a:t>STEP4:Install </a:t>
            </a:r>
            <a:r>
              <a:rPr lang="en-IN" sz="2400" dirty="0" err="1"/>
              <a:t>jdk</a:t>
            </a:r>
            <a:r>
              <a:rPr lang="en-IN" sz="2400" dirty="0"/>
              <a:t> and Jenkins by giving localhost 8080</a:t>
            </a:r>
          </a:p>
          <a:p>
            <a:pPr algn="just"/>
            <a:r>
              <a:rPr lang="en-IN" sz="2400" dirty="0"/>
              <a:t>STEP5:Select the path of jdk17 in Jenkins installation</a:t>
            </a:r>
          </a:p>
          <a:p>
            <a:pPr algn="just"/>
            <a:r>
              <a:rPr lang="en-IN" sz="2400" dirty="0"/>
              <a:t>STEP6:search for localhost 8080 in google click the link.</a:t>
            </a:r>
          </a:p>
          <a:p>
            <a:pPr algn="just"/>
            <a:r>
              <a:rPr lang="en-IN" sz="2400" dirty="0"/>
              <a:t>STEP7:set the username and password now the Jenkins is completely installed to create new job</a:t>
            </a:r>
          </a:p>
          <a:p>
            <a:pPr marL="0" indent="0" algn="just">
              <a:buNone/>
            </a:pPr>
            <a:endParaRPr lang="en-IN" sz="2400" dirty="0"/>
          </a:p>
        </p:txBody>
      </p:sp>
    </p:spTree>
    <p:extLst>
      <p:ext uri="{BB962C8B-B14F-4D97-AF65-F5344CB8AC3E}">
        <p14:creationId xmlns:p14="http://schemas.microsoft.com/office/powerpoint/2010/main" val="2908788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A968B-CEFA-83CA-EC6E-C1C9607ADBAC}"/>
              </a:ext>
            </a:extLst>
          </p:cNvPr>
          <p:cNvSpPr>
            <a:spLocks noGrp="1"/>
          </p:cNvSpPr>
          <p:nvPr>
            <p:ph type="title"/>
          </p:nvPr>
        </p:nvSpPr>
        <p:spPr/>
        <p:txBody>
          <a:bodyPr/>
          <a:lstStyle/>
          <a:p>
            <a:r>
              <a:rPr lang="en-IN" dirty="0"/>
              <a:t>                     Configuring Jenkins </a:t>
            </a:r>
          </a:p>
        </p:txBody>
      </p:sp>
      <p:sp>
        <p:nvSpPr>
          <p:cNvPr id="3" name="Content Placeholder 2">
            <a:extLst>
              <a:ext uri="{FF2B5EF4-FFF2-40B4-BE49-F238E27FC236}">
                <a16:creationId xmlns:a16="http://schemas.microsoft.com/office/drawing/2014/main" id="{11CAF151-6305-12BC-28A4-790796A9285B}"/>
              </a:ext>
            </a:extLst>
          </p:cNvPr>
          <p:cNvSpPr>
            <a:spLocks noGrp="1"/>
          </p:cNvSpPr>
          <p:nvPr>
            <p:ph idx="1"/>
          </p:nvPr>
        </p:nvSpPr>
        <p:spPr/>
        <p:txBody>
          <a:bodyPr>
            <a:normAutofit/>
          </a:bodyPr>
          <a:lstStyle/>
          <a:p>
            <a:pPr algn="just"/>
            <a:r>
              <a:rPr lang="en-US" sz="2400" dirty="0"/>
              <a:t>STEP1: First, we will create a new job, by clicking on New Item or on the create new jobs link, as shown in the following screenshot: Continuous Integration and Continuous Delivery </a:t>
            </a:r>
          </a:p>
          <a:p>
            <a:pPr algn="just"/>
            <a:r>
              <a:rPr lang="en-US" sz="2400" dirty="0"/>
              <a:t>STEP2: On the job configuration form, enter the name of the job, for example, </a:t>
            </a:r>
            <a:r>
              <a:rPr lang="en-US" sz="2400" dirty="0" err="1"/>
              <a:t>demoCI</a:t>
            </a:r>
            <a:r>
              <a:rPr lang="en-US" sz="2400" dirty="0"/>
              <a:t>, and choose the Freestyle project template, then validate that by clicking on </a:t>
            </a:r>
            <a:r>
              <a:rPr lang="en-IN" sz="2400" dirty="0"/>
              <a:t>OK. </a:t>
            </a:r>
            <a:endParaRPr lang="en-US" sz="2400" dirty="0"/>
          </a:p>
        </p:txBody>
      </p:sp>
    </p:spTree>
    <p:extLst>
      <p:ext uri="{BB962C8B-B14F-4D97-AF65-F5344CB8AC3E}">
        <p14:creationId xmlns:p14="http://schemas.microsoft.com/office/powerpoint/2010/main" val="989527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1E260-6254-C5EE-F0AD-70489F478DE1}"/>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A303D7ED-3B35-CFA4-94F8-500C06DF61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572" y="573695"/>
            <a:ext cx="11181204" cy="5971114"/>
          </a:xfrm>
        </p:spPr>
      </p:pic>
    </p:spTree>
    <p:extLst>
      <p:ext uri="{BB962C8B-B14F-4D97-AF65-F5344CB8AC3E}">
        <p14:creationId xmlns:p14="http://schemas.microsoft.com/office/powerpoint/2010/main" val="2801247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56A7-46E5-5365-4037-DF2298D4395F}"/>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652B7487-C2A5-2889-66DE-958990418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010" y="332509"/>
            <a:ext cx="11471563" cy="6198920"/>
          </a:xfrm>
        </p:spPr>
      </p:pic>
    </p:spTree>
    <p:extLst>
      <p:ext uri="{BB962C8B-B14F-4D97-AF65-F5344CB8AC3E}">
        <p14:creationId xmlns:p14="http://schemas.microsoft.com/office/powerpoint/2010/main" val="1257772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98C5-2557-38E5-1F10-9A54991332ED}"/>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89B101C2-AEC7-25C0-2B31-FF67DBA8DF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018" y="306569"/>
            <a:ext cx="11248712" cy="6098713"/>
          </a:xfrm>
        </p:spPr>
      </p:pic>
    </p:spTree>
    <p:extLst>
      <p:ext uri="{BB962C8B-B14F-4D97-AF65-F5344CB8AC3E}">
        <p14:creationId xmlns:p14="http://schemas.microsoft.com/office/powerpoint/2010/main" val="912147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DC51-2382-F178-AC4B-1F33AC59FA38}"/>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3CAEA0AE-218A-4E01-1F72-D51F506AD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2" y="452718"/>
            <a:ext cx="10899778" cy="6090586"/>
          </a:xfrm>
        </p:spPr>
      </p:pic>
    </p:spTree>
    <p:extLst>
      <p:ext uri="{BB962C8B-B14F-4D97-AF65-F5344CB8AC3E}">
        <p14:creationId xmlns:p14="http://schemas.microsoft.com/office/powerpoint/2010/main" val="2560301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4AC8-751F-B6A7-BC1C-5ADCBA7A5E27}"/>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7143887A-0425-51BB-F0A1-BBD8D35332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888" y="332509"/>
            <a:ext cx="11269683" cy="6163294"/>
          </a:xfrm>
        </p:spPr>
      </p:pic>
    </p:spTree>
    <p:extLst>
      <p:ext uri="{BB962C8B-B14F-4D97-AF65-F5344CB8AC3E}">
        <p14:creationId xmlns:p14="http://schemas.microsoft.com/office/powerpoint/2010/main" val="86148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D9BC5C-F9E8-FB02-952A-766BBBDEB5CD}"/>
              </a:ext>
            </a:extLst>
          </p:cNvPr>
          <p:cNvPicPr>
            <a:picLocks noChangeAspect="1"/>
          </p:cNvPicPr>
          <p:nvPr/>
        </p:nvPicPr>
        <p:blipFill>
          <a:blip r:embed="rId2"/>
          <a:stretch>
            <a:fillRect/>
          </a:stretch>
        </p:blipFill>
        <p:spPr>
          <a:xfrm>
            <a:off x="1726756" y="1124339"/>
            <a:ext cx="8738487" cy="4609322"/>
          </a:xfrm>
          <a:prstGeom prst="rect">
            <a:avLst/>
          </a:prstGeom>
        </p:spPr>
      </p:pic>
    </p:spTree>
    <p:extLst>
      <p:ext uri="{BB962C8B-B14F-4D97-AF65-F5344CB8AC3E}">
        <p14:creationId xmlns:p14="http://schemas.microsoft.com/office/powerpoint/2010/main" val="4274230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2FE1-596A-4CCE-5B08-87C0221F839C}"/>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2AA4AE17-86D5-80F7-B331-7651BA831A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260" y="452719"/>
            <a:ext cx="11364685" cy="6043084"/>
          </a:xfrm>
        </p:spPr>
      </p:pic>
    </p:spTree>
    <p:extLst>
      <p:ext uri="{BB962C8B-B14F-4D97-AF65-F5344CB8AC3E}">
        <p14:creationId xmlns:p14="http://schemas.microsoft.com/office/powerpoint/2010/main" val="1048435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7626-CB4D-C5AB-AD0C-42E8795D702E}"/>
              </a:ext>
            </a:extLst>
          </p:cNvPr>
          <p:cNvSpPr>
            <a:spLocks noGrp="1"/>
          </p:cNvSpPr>
          <p:nvPr>
            <p:ph type="title"/>
          </p:nvPr>
        </p:nvSpPr>
        <p:spPr>
          <a:xfrm>
            <a:off x="685801" y="338666"/>
            <a:ext cx="10131425" cy="1456267"/>
          </a:xfrm>
        </p:spPr>
        <p:txBody>
          <a:bodyPr/>
          <a:lstStyle/>
          <a:p>
            <a:r>
              <a:rPr lang="en-US" dirty="0"/>
              <a:t>Continued…</a:t>
            </a:r>
            <a:endParaRPr lang="en-IN" dirty="0"/>
          </a:p>
        </p:txBody>
      </p:sp>
      <p:sp>
        <p:nvSpPr>
          <p:cNvPr id="3" name="Content Placeholder 2">
            <a:extLst>
              <a:ext uri="{FF2B5EF4-FFF2-40B4-BE49-F238E27FC236}">
                <a16:creationId xmlns:a16="http://schemas.microsoft.com/office/drawing/2014/main" id="{9FCA26AA-6BC9-20F7-A39D-1E4B555B5E2F}"/>
              </a:ext>
            </a:extLst>
          </p:cNvPr>
          <p:cNvSpPr>
            <a:spLocks noGrp="1"/>
          </p:cNvSpPr>
          <p:nvPr>
            <p:ph idx="1"/>
          </p:nvPr>
        </p:nvSpPr>
        <p:spPr/>
        <p:txBody>
          <a:bodyPr>
            <a:noAutofit/>
          </a:bodyPr>
          <a:lstStyle/>
          <a:p>
            <a:pPr algn="just"/>
            <a:r>
              <a:rPr lang="en-US" sz="2400" dirty="0"/>
              <a:t> </a:t>
            </a:r>
            <a:r>
              <a:rPr lang="en-US" sz="2400" b="1" dirty="0"/>
              <a:t>STEP3:.</a:t>
            </a:r>
            <a:r>
              <a:rPr lang="en-US" sz="2400" dirty="0"/>
              <a:t>Then, we configure the job with the following parameters: In the GitHub project input, we enter the URL of the GitHub repository as follows: Continuous Integration and Continuous Delivery  In the Source Code Management section, enter the URL of the GitHub repository and the code branch, like this: In the Build Triggers section, check the GitHub hook trigger for </a:t>
            </a:r>
            <a:r>
              <a:rPr lang="en-US" sz="2400" dirty="0" err="1"/>
              <a:t>GITScm</a:t>
            </a:r>
            <a:r>
              <a:rPr lang="en-US" sz="2400" dirty="0"/>
              <a:t> polling box, like this: Continuous Integration and Continuous </a:t>
            </a:r>
            <a:r>
              <a:rPr lang="en-IN" sz="2400" dirty="0"/>
              <a:t>Delivery. </a:t>
            </a:r>
            <a:r>
              <a:rPr lang="en-US" sz="2400" dirty="0"/>
              <a:t> In the Build section, in the actions drop-down list, for this lab we'll choose the Execute shell step. You can add as many actions as necessary to your CI (compilation, file copies, and tests). Inside the textbox of the shell command, we enter the </a:t>
            </a:r>
            <a:r>
              <a:rPr lang="en-US" sz="2400" dirty="0" err="1"/>
              <a:t>printenv</a:t>
            </a:r>
            <a:r>
              <a:rPr lang="en-US" sz="2400" dirty="0"/>
              <a:t> command to be executed during the execution of the job pipeline: Continuous Integration and Continuous </a:t>
            </a:r>
            <a:r>
              <a:rPr lang="en-IN" sz="2400" dirty="0"/>
              <a:t>Delivery. </a:t>
            </a:r>
            <a:r>
              <a:rPr lang="en-US" sz="2400" dirty="0"/>
              <a:t> </a:t>
            </a:r>
          </a:p>
        </p:txBody>
      </p:sp>
    </p:spTree>
    <p:extLst>
      <p:ext uri="{BB962C8B-B14F-4D97-AF65-F5344CB8AC3E}">
        <p14:creationId xmlns:p14="http://schemas.microsoft.com/office/powerpoint/2010/main" val="2251027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287BA-C552-862A-2843-AAEEDB33F25D}"/>
              </a:ext>
            </a:extLst>
          </p:cNvPr>
          <p:cNvSpPr>
            <a:spLocks noGrp="1"/>
          </p:cNvSpPr>
          <p:nvPr>
            <p:ph type="title"/>
          </p:nvPr>
        </p:nvSpPr>
        <p:spPr/>
        <p:txBody>
          <a:bodyPr/>
          <a:lstStyle/>
          <a:p>
            <a:r>
              <a:rPr lang="en-US" dirty="0"/>
              <a:t>Continued…</a:t>
            </a:r>
            <a:endParaRPr lang="en-IN" dirty="0"/>
          </a:p>
        </p:txBody>
      </p:sp>
      <p:sp>
        <p:nvSpPr>
          <p:cNvPr id="3" name="Content Placeholder 2">
            <a:extLst>
              <a:ext uri="{FF2B5EF4-FFF2-40B4-BE49-F238E27FC236}">
                <a16:creationId xmlns:a16="http://schemas.microsoft.com/office/drawing/2014/main" id="{85D97475-15DF-6E7E-ED3F-C32523B4CA8D}"/>
              </a:ext>
            </a:extLst>
          </p:cNvPr>
          <p:cNvSpPr>
            <a:spLocks noGrp="1"/>
          </p:cNvSpPr>
          <p:nvPr>
            <p:ph idx="1"/>
          </p:nvPr>
        </p:nvSpPr>
        <p:spPr/>
        <p:txBody>
          <a:bodyPr/>
          <a:lstStyle/>
          <a:p>
            <a:r>
              <a:rPr lang="en-US" sz="2400" b="1" dirty="0"/>
              <a:t>STEP4:.</a:t>
            </a:r>
            <a:r>
              <a:rPr lang="en-US" sz="2400" dirty="0"/>
              <a:t>Then, we finish the configuration by clicking on Apply and then on the Save button. Our Jenkins CI job has now been created and is configured to be triggered during a commit and to perform various actions. We will now run it manually to test its proper functioning</a:t>
            </a:r>
            <a:endParaRPr lang="en-IN" sz="2400" dirty="0"/>
          </a:p>
          <a:p>
            <a:endParaRPr lang="en-IN" dirty="0"/>
          </a:p>
        </p:txBody>
      </p:sp>
    </p:spTree>
    <p:extLst>
      <p:ext uri="{BB962C8B-B14F-4D97-AF65-F5344CB8AC3E}">
        <p14:creationId xmlns:p14="http://schemas.microsoft.com/office/powerpoint/2010/main" val="1025213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BCAD-DAAE-37E8-5674-298540ABABC3}"/>
              </a:ext>
            </a:extLst>
          </p:cNvPr>
          <p:cNvSpPr>
            <a:spLocks noGrp="1"/>
          </p:cNvSpPr>
          <p:nvPr>
            <p:ph type="title"/>
          </p:nvPr>
        </p:nvSpPr>
        <p:spPr>
          <a:xfrm>
            <a:off x="426157" y="349956"/>
            <a:ext cx="10131425" cy="1456267"/>
          </a:xfrm>
        </p:spPr>
        <p:txBody>
          <a:bodyPr/>
          <a:lstStyle/>
          <a:p>
            <a:pPr algn="just"/>
            <a:r>
              <a:rPr lang="en-IN" dirty="0"/>
              <a:t>                CONFIGURING GITHUB WEBHOOKS</a:t>
            </a:r>
            <a:endParaRPr lang="en-US" dirty="0"/>
          </a:p>
        </p:txBody>
      </p:sp>
      <p:sp>
        <p:nvSpPr>
          <p:cNvPr id="3" name="Content Placeholder 2">
            <a:extLst>
              <a:ext uri="{FF2B5EF4-FFF2-40B4-BE49-F238E27FC236}">
                <a16:creationId xmlns:a16="http://schemas.microsoft.com/office/drawing/2014/main" id="{51652359-3A08-6B31-45C5-A6C0437EA2BE}"/>
              </a:ext>
            </a:extLst>
          </p:cNvPr>
          <p:cNvSpPr>
            <a:spLocks noGrp="1"/>
          </p:cNvSpPr>
          <p:nvPr>
            <p:ph idx="1"/>
          </p:nvPr>
        </p:nvSpPr>
        <p:spPr>
          <a:xfrm>
            <a:off x="1103312" y="1640814"/>
            <a:ext cx="10577971" cy="4487786"/>
          </a:xfrm>
        </p:spPr>
        <p:txBody>
          <a:bodyPr>
            <a:noAutofit/>
          </a:bodyPr>
          <a:lstStyle/>
          <a:p>
            <a:pPr marL="0" indent="0">
              <a:buNone/>
            </a:pPr>
            <a:r>
              <a:rPr lang="en-IN" sz="2400" b="1" dirty="0"/>
              <a:t>STEP1:  </a:t>
            </a:r>
            <a:r>
              <a:rPr lang="en-IN" sz="2400" dirty="0"/>
              <a:t>In the GitHub repository, go to the Settings | </a:t>
            </a:r>
            <a:r>
              <a:rPr lang="en-IN" sz="2400" dirty="0" err="1"/>
              <a:t>Webhooks</a:t>
            </a:r>
            <a:r>
              <a:rPr lang="en-IN" sz="2400" dirty="0"/>
              <a:t> menu.</a:t>
            </a:r>
          </a:p>
          <a:p>
            <a:pPr marL="0" indent="0">
              <a:buNone/>
            </a:pPr>
            <a:r>
              <a:rPr lang="en-IN" sz="2400" b="1" dirty="0"/>
              <a:t>STEP2:  </a:t>
            </a:r>
            <a:r>
              <a:rPr lang="en-IN" sz="2400" dirty="0"/>
              <a:t>Click on the Add </a:t>
            </a:r>
            <a:r>
              <a:rPr lang="en-IN" sz="2400" dirty="0" err="1"/>
              <a:t>Webhook</a:t>
            </a:r>
            <a:r>
              <a:rPr lang="en-IN" sz="2400" dirty="0"/>
              <a:t> button.
</a:t>
            </a:r>
            <a:r>
              <a:rPr lang="en-IN" sz="2400" b="1" dirty="0"/>
              <a:t>STEP3: </a:t>
            </a:r>
            <a:r>
              <a:rPr lang="en-IN" sz="2400" dirty="0"/>
              <a:t>In the Payload URL field, fill in the URL address of Jenkins followed by</a:t>
            </a:r>
          </a:p>
          <a:p>
            <a:pPr marL="0" indent="0">
              <a:buNone/>
            </a:pPr>
            <a:r>
              <a:rPr lang="en-IN" sz="2400" dirty="0"/>
              <a:t>/</a:t>
            </a:r>
            <a:r>
              <a:rPr lang="en-IN" sz="2400" dirty="0" err="1"/>
              <a:t>github-webhook</a:t>
            </a:r>
            <a:r>
              <a:rPr lang="en-IN" sz="2400" dirty="0"/>
              <a:t>/, leave the secret input as it is, and choose the Just the push</a:t>
            </a:r>
          </a:p>
          <a:p>
            <a:pPr marL="0" indent="0">
              <a:buNone/>
            </a:pPr>
            <a:r>
              <a:rPr lang="en-IN" sz="2400" dirty="0"/>
              <a:t>event option.</a:t>
            </a:r>
          </a:p>
          <a:p>
            <a:pPr marL="0" indent="0">
              <a:buNone/>
            </a:pPr>
            <a:r>
              <a:rPr lang="en-IN" sz="2400" dirty="0"/>
              <a:t>Validate the webhook.</a:t>
            </a:r>
          </a:p>
        </p:txBody>
      </p:sp>
    </p:spTree>
    <p:extLst>
      <p:ext uri="{BB962C8B-B14F-4D97-AF65-F5344CB8AC3E}">
        <p14:creationId xmlns:p14="http://schemas.microsoft.com/office/powerpoint/2010/main" val="1844729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F13BB-4197-EB56-76D6-A15B0878897A}"/>
              </a:ext>
            </a:extLst>
          </p:cNvPr>
          <p:cNvSpPr>
            <a:spLocks noGrp="1"/>
          </p:cNvSpPr>
          <p:nvPr>
            <p:ph type="title"/>
          </p:nvPr>
        </p:nvSpPr>
        <p:spPr/>
        <p:txBody>
          <a:bodyPr/>
          <a:lstStyle/>
          <a:p>
            <a:r>
              <a:rPr lang="en-US" dirty="0"/>
              <a:t>C</a:t>
            </a:r>
            <a:r>
              <a:rPr lang="en-IN" dirty="0" err="1"/>
              <a:t>ontinued</a:t>
            </a:r>
            <a:r>
              <a:rPr lang="en-IN" dirty="0"/>
              <a:t>….</a:t>
            </a:r>
          </a:p>
        </p:txBody>
      </p:sp>
      <p:sp>
        <p:nvSpPr>
          <p:cNvPr id="3" name="Content Placeholder 2">
            <a:extLst>
              <a:ext uri="{FF2B5EF4-FFF2-40B4-BE49-F238E27FC236}">
                <a16:creationId xmlns:a16="http://schemas.microsoft.com/office/drawing/2014/main" id="{3C77A260-F777-6547-E272-73CC1260B07A}"/>
              </a:ext>
            </a:extLst>
          </p:cNvPr>
          <p:cNvSpPr>
            <a:spLocks noGrp="1"/>
          </p:cNvSpPr>
          <p:nvPr>
            <p:ph idx="1"/>
          </p:nvPr>
        </p:nvSpPr>
        <p:spPr/>
        <p:txBody>
          <a:bodyPr>
            <a:normAutofit/>
          </a:bodyPr>
          <a:lstStyle/>
          <a:p>
            <a:pPr marL="0" indent="0">
              <a:buNone/>
            </a:pPr>
            <a:r>
              <a:rPr lang="en-IN" sz="2800" b="1" dirty="0"/>
              <a:t>STEP4: </a:t>
            </a:r>
            <a:r>
              <a:rPr lang="en-IN" sz="2800" dirty="0"/>
              <a:t>The following screenshot shows the configuration of a GitHub webhook for </a:t>
            </a:r>
            <a:r>
              <a:rPr lang="en-IN" sz="2800" dirty="0" err="1"/>
              <a:t>jenkins</a:t>
            </a:r>
            <a:endParaRPr lang="en-IN" sz="2800" dirty="0"/>
          </a:p>
          <a:p>
            <a:pPr marL="0" indent="0">
              <a:buNone/>
            </a:pPr>
            <a:r>
              <a:rPr lang="en-IN" sz="2800" b="1" dirty="0"/>
              <a:t>STEP5: </a:t>
            </a:r>
            <a:r>
              <a:rPr lang="en-IN" sz="2800" dirty="0"/>
              <a:t>Finally, we can check on the GitHub interface, as shown in the following</a:t>
            </a:r>
          </a:p>
          <a:p>
            <a:pPr marL="0" indent="0">
              <a:buNone/>
            </a:pPr>
            <a:r>
              <a:rPr lang="en-IN" sz="2800" dirty="0"/>
              <a:t>screenshot, that the webhook is well configured and that it communicates with </a:t>
            </a:r>
            <a:r>
              <a:rPr lang="en-IN" sz="2800" dirty="0" err="1"/>
              <a:t>jenkins</a:t>
            </a:r>
            <a:endParaRPr lang="en-US" sz="2800" dirty="0"/>
          </a:p>
          <a:p>
            <a:pPr marL="0" indent="0">
              <a:buNone/>
            </a:pPr>
            <a:endParaRPr lang="en-IN" sz="2800" dirty="0"/>
          </a:p>
        </p:txBody>
      </p:sp>
    </p:spTree>
    <p:extLst>
      <p:ext uri="{BB962C8B-B14F-4D97-AF65-F5344CB8AC3E}">
        <p14:creationId xmlns:p14="http://schemas.microsoft.com/office/powerpoint/2010/main" val="722281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Title 1"/>
          <p:cNvSpPr>
            <a:spLocks noGrp="1"/>
          </p:cNvSpPr>
          <p:nvPr>
            <p:ph type="ctrTitle"/>
          </p:nvPr>
        </p:nvSpPr>
        <p:spPr>
          <a:xfrm>
            <a:off x="452717" y="2308910"/>
            <a:ext cx="11286565" cy="2446557"/>
          </a:xfrm>
        </p:spPr>
        <p:txBody>
          <a:bodyPr>
            <a:normAutofit/>
          </a:bodyPr>
          <a:lstStyle/>
          <a:p>
            <a:pPr algn="ctr"/>
            <a:r>
              <a:rPr lang="en-US" b="1" dirty="0">
                <a:solidFill>
                  <a:schemeClr val="tx1">
                    <a:lumMod val="95000"/>
                  </a:schemeClr>
                </a:solidFill>
              </a:rPr>
              <a:t>Continuous integration and continuous delivery technical requirements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Title 1"/>
          <p:cNvSpPr>
            <a:spLocks noGrp="1"/>
          </p:cNvSpPr>
          <p:nvPr>
            <p:ph type="title"/>
          </p:nvPr>
        </p:nvSpPr>
        <p:spPr>
          <a:xfrm>
            <a:off x="2743852" y="712697"/>
            <a:ext cx="6005701" cy="694762"/>
          </a:xfrm>
        </p:spPr>
        <p:txBody>
          <a:bodyPr/>
          <a:lstStyle/>
          <a:p>
            <a:pPr algn="just"/>
            <a:r>
              <a:rPr lang="en-US" b="1" dirty="0"/>
              <a:t>Using Azure Pipelines</a:t>
            </a:r>
          </a:p>
        </p:txBody>
      </p:sp>
      <p:sp>
        <p:nvSpPr>
          <p:cNvPr id="1048595" name="TextBox 3"/>
          <p:cNvSpPr txBox="1"/>
          <p:nvPr/>
        </p:nvSpPr>
        <p:spPr>
          <a:xfrm>
            <a:off x="1918447" y="2149084"/>
            <a:ext cx="8812306" cy="1424940"/>
          </a:xfrm>
          <a:prstGeom prst="rect">
            <a:avLst/>
          </a:prstGeom>
          <a:noFill/>
        </p:spPr>
        <p:txBody>
          <a:bodyPr wrap="square" rtlCol="0">
            <a:spAutoFit/>
          </a:bodyPr>
          <a:lstStyle/>
          <a:p>
            <a:r>
              <a:rPr lang="en-US" sz="3000" dirty="0"/>
              <a:t>-&gt; Versioning of the code with GIT in Azure repos</a:t>
            </a:r>
          </a:p>
          <a:p>
            <a:r>
              <a:rPr lang="en-US" sz="3000" dirty="0"/>
              <a:t>-&gt; Creating the CI Pipelines</a:t>
            </a:r>
          </a:p>
          <a:p>
            <a:r>
              <a:rPr lang="en-US" sz="3000" dirty="0"/>
              <a:t>-&gt; Creating the CD Pipeline : the release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extBox 2"/>
          <p:cNvSpPr txBox="1"/>
          <p:nvPr/>
        </p:nvSpPr>
        <p:spPr>
          <a:xfrm>
            <a:off x="582705" y="2068371"/>
            <a:ext cx="11241741" cy="2313941"/>
          </a:xfrm>
          <a:prstGeom prst="rect">
            <a:avLst/>
          </a:prstGeom>
          <a:noFill/>
        </p:spPr>
        <p:txBody>
          <a:bodyPr wrap="square">
            <a:spAutoFit/>
          </a:bodyPr>
          <a:lstStyle/>
          <a:p>
            <a:pPr marL="285750" indent="-285750" algn="just">
              <a:buFont typeface="Arial" panose="020B0604020202020204" pitchFamily="34" charset="0"/>
              <a:buChar char="•"/>
            </a:pPr>
            <a:r>
              <a:rPr lang="en-US" sz="3000" dirty="0"/>
              <a:t>Azure Pipelines is one of the services offered by Azure DevOps. It was previously known as Visual Studio Team Services (</a:t>
            </a:r>
            <a:r>
              <a:rPr lang="en-US" sz="3000" b="1" dirty="0"/>
              <a:t>VSTS)</a:t>
            </a:r>
            <a:r>
              <a:rPr lang="en-US" sz="3000" dirty="0"/>
              <a:t>. </a:t>
            </a:r>
          </a:p>
          <a:p>
            <a:pPr marL="285750" indent="-285750" algn="just">
              <a:buFont typeface="Arial" panose="020B0604020202020204" pitchFamily="34" charset="0"/>
              <a:buChar char="•"/>
            </a:pPr>
            <a:r>
              <a:rPr lang="en-US" sz="3000" dirty="0"/>
              <a:t>Azure DevOps is a complete DevOps platform provided by Microsoft that is fully accessible via a web browser and requires no installation.</a:t>
            </a:r>
          </a:p>
        </p:txBody>
      </p:sp>
      <p:sp>
        <p:nvSpPr>
          <p:cNvPr id="1048600" name="TextBox 3"/>
          <p:cNvSpPr txBox="1"/>
          <p:nvPr/>
        </p:nvSpPr>
        <p:spPr>
          <a:xfrm flipH="1">
            <a:off x="3721249" y="663389"/>
            <a:ext cx="5905055" cy="707886"/>
          </a:xfrm>
          <a:prstGeom prst="rect">
            <a:avLst/>
          </a:prstGeom>
          <a:noFill/>
        </p:spPr>
        <p:txBody>
          <a:bodyPr wrap="square" rtlCol="0">
            <a:spAutoFit/>
          </a:bodyPr>
          <a:lstStyle/>
          <a:p>
            <a:r>
              <a:rPr lang="en-US" sz="4000" b="1" i="1" dirty="0"/>
              <a:t>Azure Pipelines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extBox 2"/>
          <p:cNvSpPr txBox="1"/>
          <p:nvPr/>
        </p:nvSpPr>
        <p:spPr>
          <a:xfrm>
            <a:off x="797859" y="1231519"/>
            <a:ext cx="9224682" cy="3952240"/>
          </a:xfrm>
          <a:prstGeom prst="rect">
            <a:avLst/>
          </a:prstGeom>
          <a:noFill/>
        </p:spPr>
        <p:txBody>
          <a:bodyPr wrap="square">
            <a:spAutoFit/>
          </a:bodyPr>
          <a:lstStyle/>
          <a:p>
            <a:pPr algn="just"/>
            <a:r>
              <a:rPr lang="en-US" sz="3000" dirty="0"/>
              <a:t> </a:t>
            </a:r>
            <a:r>
              <a:rPr lang="en-US" sz="4000" b="1" i="1" dirty="0">
                <a:latin typeface="+mj-lt"/>
              </a:rPr>
              <a:t>It is very useful for following reasons:</a:t>
            </a:r>
          </a:p>
          <a:p>
            <a:pPr algn="just"/>
            <a:r>
              <a:rPr lang="en-US" sz="4000" b="1" i="1" dirty="0">
                <a:latin typeface="+mj-lt"/>
              </a:rPr>
              <a:t> </a:t>
            </a:r>
          </a:p>
          <a:p>
            <a:pPr marL="457200" indent="-457200" algn="just">
              <a:buFont typeface="Arial" panose="020B0604020202020204" pitchFamily="34" charset="0"/>
              <a:buChar char="•"/>
            </a:pPr>
            <a:r>
              <a:rPr lang="en-US" sz="3000" dirty="0"/>
              <a:t> The DevOps tools manage its code in Version Control System (VCS).</a:t>
            </a:r>
          </a:p>
          <a:p>
            <a:pPr marL="457200" indent="-457200" algn="just">
              <a:buFont typeface="Arial" panose="020B0604020202020204" pitchFamily="34" charset="0"/>
              <a:buChar char="•"/>
            </a:pPr>
            <a:r>
              <a:rPr lang="en-US" sz="3000" dirty="0"/>
              <a:t> It manages a project in agile mode.</a:t>
            </a:r>
          </a:p>
          <a:p>
            <a:pPr marL="457200" indent="-457200" algn="just">
              <a:buFont typeface="Arial" panose="020B0604020202020204" pitchFamily="34" charset="0"/>
              <a:buChar char="•"/>
            </a:pPr>
            <a:r>
              <a:rPr lang="en-US" sz="3000" dirty="0"/>
              <a:t> It deploys applications in a CI/CD pipeline ,  to centralize packages.</a:t>
            </a:r>
          </a:p>
          <a:p>
            <a:pPr marL="457200" indent="-457200" algn="just">
              <a:buFont typeface="Arial" panose="020B0604020202020204" pitchFamily="34" charset="0"/>
              <a:buChar char="•"/>
            </a:pPr>
            <a:r>
              <a:rPr lang="en-US" sz="3000" dirty="0"/>
              <a:t> It performs manual test plans.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4" name="Table 4"/>
          <p:cNvGraphicFramePr>
            <a:graphicFrameLocks noGrp="1"/>
          </p:cNvGraphicFramePr>
          <p:nvPr/>
        </p:nvGraphicFramePr>
        <p:xfrm>
          <a:off x="2402541" y="1947831"/>
          <a:ext cx="7386918" cy="3327400"/>
        </p:xfrm>
        <a:graphic>
          <a:graphicData uri="http://schemas.openxmlformats.org/drawingml/2006/table">
            <a:tbl>
              <a:tblPr firstRow="1" bandRow="1">
                <a:tableStyleId>{073A0DAA-6AF3-43AB-8588-CEC1D06C72B9}</a:tableStyleId>
              </a:tblPr>
              <a:tblGrid>
                <a:gridCol w="2291824">
                  <a:extLst>
                    <a:ext uri="{9D8B030D-6E8A-4147-A177-3AD203B41FA5}">
                      <a16:colId xmlns:a16="http://schemas.microsoft.com/office/drawing/2014/main" val="20000"/>
                    </a:ext>
                  </a:extLst>
                </a:gridCol>
                <a:gridCol w="5095094">
                  <a:extLst>
                    <a:ext uri="{9D8B030D-6E8A-4147-A177-3AD203B41FA5}">
                      <a16:colId xmlns:a16="http://schemas.microsoft.com/office/drawing/2014/main" val="20001"/>
                    </a:ext>
                  </a:extLst>
                </a:gridCol>
              </a:tblGrid>
              <a:tr h="370840">
                <a:tc>
                  <a:txBody>
                    <a:bodyPr/>
                    <a:lstStyle/>
                    <a:p>
                      <a:r>
                        <a:rPr lang="en-US" sz="2000" dirty="0"/>
                        <a:t>Service name</a:t>
                      </a:r>
                    </a:p>
                  </a:txBody>
                  <a:tcPr/>
                </a:tc>
                <a:tc>
                  <a:txBody>
                    <a:bodyPr/>
                    <a:lstStyle/>
                    <a:p>
                      <a:r>
                        <a:rPr lang="en-US" sz="2000" dirty="0"/>
                        <a:t>Description</a:t>
                      </a:r>
                    </a:p>
                  </a:txBody>
                  <a:tcPr/>
                </a:tc>
                <a:extLst>
                  <a:ext uri="{0D108BD9-81ED-4DB2-BD59-A6C34878D82A}">
                    <a16:rowId xmlns:a16="http://schemas.microsoft.com/office/drawing/2014/main" val="10000"/>
                  </a:ext>
                </a:extLst>
              </a:tr>
              <a:tr h="370840">
                <a:tc>
                  <a:txBody>
                    <a:bodyPr/>
                    <a:lstStyle/>
                    <a:p>
                      <a:r>
                        <a:rPr lang="en-US" sz="1800" dirty="0"/>
                        <a:t>Azure Repos </a:t>
                      </a:r>
                      <a:endParaRPr lang="en-US" dirty="0"/>
                    </a:p>
                  </a:txBody>
                  <a:tcPr/>
                </a:tc>
                <a:tc>
                  <a:txBody>
                    <a:bodyPr/>
                    <a:lstStyle/>
                    <a:p>
                      <a:r>
                        <a:rPr lang="en-US" sz="1800" dirty="0"/>
                        <a:t>It is a SCV, which we looked at in the previous chapter. </a:t>
                      </a:r>
                      <a:endParaRPr lang="en-US" dirty="0"/>
                    </a:p>
                  </a:txBody>
                  <a:tcPr/>
                </a:tc>
                <a:extLst>
                  <a:ext uri="{0D108BD9-81ED-4DB2-BD59-A6C34878D82A}">
                    <a16:rowId xmlns:a16="http://schemas.microsoft.com/office/drawing/2014/main" val="10001"/>
                  </a:ext>
                </a:extLst>
              </a:tr>
              <a:tr h="370840">
                <a:tc>
                  <a:txBody>
                    <a:bodyPr/>
                    <a:lstStyle/>
                    <a:p>
                      <a:r>
                        <a:rPr lang="en-US" sz="1800" dirty="0"/>
                        <a:t>Azure Boards </a:t>
                      </a:r>
                      <a:endParaRPr lang="en-US" dirty="0"/>
                    </a:p>
                  </a:txBody>
                  <a:tcPr/>
                </a:tc>
                <a:tc>
                  <a:txBody>
                    <a:bodyPr/>
                    <a:lstStyle/>
                    <a:p>
                      <a:r>
                        <a:rPr lang="en-US" sz="1800" dirty="0"/>
                        <a:t>It is a service for project management in agile mode with sprints, backlogs, and boards.</a:t>
                      </a:r>
                      <a:endParaRPr lang="en-US" dirty="0"/>
                    </a:p>
                  </a:txBody>
                  <a:tcPr/>
                </a:tc>
                <a:extLst>
                  <a:ext uri="{0D108BD9-81ED-4DB2-BD59-A6C34878D82A}">
                    <a16:rowId xmlns:a16="http://schemas.microsoft.com/office/drawing/2014/main" val="10002"/>
                  </a:ext>
                </a:extLst>
              </a:tr>
              <a:tr h="370840">
                <a:tc>
                  <a:txBody>
                    <a:bodyPr/>
                    <a:lstStyle/>
                    <a:p>
                      <a:r>
                        <a:rPr lang="en-US" sz="1800" dirty="0"/>
                        <a:t>Azure Pipelines </a:t>
                      </a:r>
                      <a:endParaRPr lang="en-US" dirty="0"/>
                    </a:p>
                  </a:txBody>
                  <a:tcPr/>
                </a:tc>
                <a:tc>
                  <a:txBody>
                    <a:bodyPr/>
                    <a:lstStyle/>
                    <a:p>
                      <a:r>
                        <a:rPr lang="en-US" sz="1800" dirty="0"/>
                        <a:t>It is a service that allows the management of CI/CD pipelines.</a:t>
                      </a:r>
                      <a:endParaRPr lang="en-US" dirty="0"/>
                    </a:p>
                  </a:txBody>
                  <a:tcPr/>
                </a:tc>
                <a:extLst>
                  <a:ext uri="{0D108BD9-81ED-4DB2-BD59-A6C34878D82A}">
                    <a16:rowId xmlns:a16="http://schemas.microsoft.com/office/drawing/2014/main" val="10003"/>
                  </a:ext>
                </a:extLst>
              </a:tr>
              <a:tr h="370840">
                <a:tc>
                  <a:txBody>
                    <a:bodyPr/>
                    <a:lstStyle/>
                    <a:p>
                      <a:r>
                        <a:rPr lang="en-US" dirty="0"/>
                        <a:t>Azure Artifacts </a:t>
                      </a:r>
                    </a:p>
                  </a:txBody>
                  <a:tcPr/>
                </a:tc>
                <a:tc>
                  <a:txBody>
                    <a:bodyPr/>
                    <a:lstStyle/>
                    <a:p>
                      <a:r>
                        <a:rPr lang="en-US" dirty="0"/>
                        <a:t>It is a private package manager.</a:t>
                      </a:r>
                    </a:p>
                  </a:txBody>
                  <a:tcPr/>
                </a:tc>
                <a:extLst>
                  <a:ext uri="{0D108BD9-81ED-4DB2-BD59-A6C34878D82A}">
                    <a16:rowId xmlns:a16="http://schemas.microsoft.com/office/drawing/2014/main" val="10004"/>
                  </a:ext>
                </a:extLst>
              </a:tr>
              <a:tr h="370442">
                <a:tc>
                  <a:txBody>
                    <a:bodyPr/>
                    <a:lstStyle/>
                    <a:p>
                      <a:r>
                        <a:rPr lang="en-US" dirty="0"/>
                        <a:t>Azure Test Plans</a:t>
                      </a:r>
                    </a:p>
                  </a:txBody>
                  <a:tcPr/>
                </a:tc>
                <a:tc>
                  <a:txBody>
                    <a:bodyPr/>
                    <a:lstStyle/>
                    <a:p>
                      <a:r>
                        <a:rPr lang="en-US" dirty="0"/>
                        <a:t>It allows you to make and manage a manual test plan.</a:t>
                      </a:r>
                    </a:p>
                  </a:txBody>
                  <a:tcPr/>
                </a:tc>
                <a:extLst>
                  <a:ext uri="{0D108BD9-81ED-4DB2-BD59-A6C34878D82A}">
                    <a16:rowId xmlns:a16="http://schemas.microsoft.com/office/drawing/2014/main" val="10005"/>
                  </a:ext>
                </a:extLst>
              </a:tr>
            </a:tbl>
          </a:graphicData>
        </a:graphic>
      </p:graphicFrame>
      <p:sp>
        <p:nvSpPr>
          <p:cNvPr id="1048607" name="TextBox 6"/>
          <p:cNvSpPr txBox="1"/>
          <p:nvPr/>
        </p:nvSpPr>
        <p:spPr>
          <a:xfrm flipH="1">
            <a:off x="519953" y="662118"/>
            <a:ext cx="10434918" cy="980441"/>
          </a:xfrm>
          <a:prstGeom prst="rect">
            <a:avLst/>
          </a:prstGeom>
          <a:noFill/>
        </p:spPr>
        <p:txBody>
          <a:bodyPr wrap="square" rtlCol="0">
            <a:spAutoFit/>
          </a:bodyPr>
          <a:lstStyle/>
          <a:p>
            <a:r>
              <a:rPr lang="en-US" sz="3000" dirty="0"/>
              <a:t>Each of these features is combined into services that are summarized in this table: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B4390-068E-F7CC-82FE-324C13ADE14C}"/>
              </a:ext>
            </a:extLst>
          </p:cNvPr>
          <p:cNvSpPr txBox="1"/>
          <p:nvPr/>
        </p:nvSpPr>
        <p:spPr>
          <a:xfrm>
            <a:off x="363894" y="681134"/>
            <a:ext cx="11448662" cy="7848302"/>
          </a:xfrm>
          <a:prstGeom prst="rect">
            <a:avLst/>
          </a:prstGeom>
          <a:noFill/>
        </p:spPr>
        <p:txBody>
          <a:bodyPr wrap="square">
            <a:spAutoFit/>
          </a:bodyPr>
          <a:lstStyle/>
          <a:p>
            <a:r>
              <a:rPr lang="en-US" sz="2400" dirty="0"/>
              <a:t>One of the advantages for the developer of using this type of package manager is that they don't have to store the packages with the application sources, but can make them a reference in a configuration file, so the packages will be automatically retrieved. </a:t>
            </a:r>
          </a:p>
          <a:p>
            <a:pPr algn="just"/>
            <a:endParaRPr lang="en-US" sz="2400" dirty="0"/>
          </a:p>
          <a:p>
            <a:r>
              <a:rPr lang="en-US" sz="2400" dirty="0"/>
              <a:t>In an enterprise application, things are a little different because, although developers use packages from public managers, some elements that are generated in an enterprise must remain internal.</a:t>
            </a:r>
          </a:p>
          <a:p>
            <a:endParaRPr lang="en-US" sz="2400" dirty="0"/>
          </a:p>
          <a:p>
            <a:r>
              <a:rPr lang="en-US" sz="2400" dirty="0"/>
              <a:t> Indeed, it is often the case that frameworks (such as NuGet or </a:t>
            </a:r>
            <a:r>
              <a:rPr lang="en-US" sz="2400" dirty="0" err="1"/>
              <a:t>npm</a:t>
            </a:r>
            <a:r>
              <a:rPr lang="en-US" sz="2400" dirty="0"/>
              <a:t> libraries) are developed internally and cannot be exposed publicly. Moreover, as we have seen in the CI/CD pipeline, we need to make a package for our application and store it in a package manager that will be private to the company.</a:t>
            </a:r>
          </a:p>
          <a:p>
            <a:endParaRPr lang="en-US" sz="2400" dirty="0"/>
          </a:p>
          <a:p>
            <a:r>
              <a:rPr lang="en-US" sz="2400" dirty="0"/>
              <a:t> That's why looking at package managers such as NuGet and </a:t>
            </a:r>
            <a:r>
              <a:rPr lang="en-US" sz="2400" dirty="0" err="1"/>
              <a:t>npm</a:t>
            </a:r>
            <a:r>
              <a:rPr lang="en-US" sz="2400" dirty="0"/>
              <a:t>, which can be used within an enterprise or for personal needs, is suggested.</a:t>
            </a:r>
          </a:p>
          <a:p>
            <a:endParaRPr lang="en-US" sz="2400" dirty="0"/>
          </a:p>
          <a:p>
            <a:endParaRPr lang="en-US" sz="2400" dirty="0"/>
          </a:p>
          <a:p>
            <a:r>
              <a:rPr lang="en-US" sz="2400" dirty="0"/>
              <a:t>Package Managers helps in the installation of different software without worrying about dependencies and versions. They are updated frequently and packages run through some tests to check security and other things.</a:t>
            </a:r>
          </a:p>
          <a:p>
            <a:endParaRPr lang="en-IN" sz="2400" dirty="0"/>
          </a:p>
        </p:txBody>
      </p:sp>
    </p:spTree>
    <p:extLst>
      <p:ext uri="{BB962C8B-B14F-4D97-AF65-F5344CB8AC3E}">
        <p14:creationId xmlns:p14="http://schemas.microsoft.com/office/powerpoint/2010/main" val="2093683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a:xfrm>
            <a:off x="475129" y="1931893"/>
            <a:ext cx="11430000" cy="3384177"/>
          </a:xfrm>
        </p:spPr>
        <p:txBody>
          <a:bodyPr/>
          <a:lstStyle/>
          <a:p>
            <a:pPr algn="l"/>
            <a:r>
              <a:rPr lang="en-US" sz="3000" dirty="0"/>
              <a:t>-&gt; </a:t>
            </a:r>
            <a:r>
              <a:rPr lang="en-US" sz="2500" dirty="0"/>
              <a:t>Azure DevOps is free for up to five users.</a:t>
            </a:r>
            <a:br>
              <a:rPr lang="en-US" sz="2500" dirty="0"/>
            </a:br>
            <a:r>
              <a:rPr lang="en-US" sz="2500" dirty="0"/>
              <a:t>-&gt;</a:t>
            </a:r>
            <a:r>
              <a:rPr lang="en-US" sz="2500" b="0" i="0" dirty="0">
                <a:solidFill>
                  <a:srgbClr val="161616"/>
                </a:solidFill>
                <a:effectLst/>
              </a:rPr>
              <a:t> </a:t>
            </a:r>
            <a:r>
              <a:rPr lang="en-US" sz="2500" i="0" dirty="0">
                <a:solidFill>
                  <a:schemeClr val="tx1"/>
                </a:solidFill>
                <a:effectLst/>
              </a:rPr>
              <a:t>Azure DevOps supports a collaborative culture and set of processes that bring together developers, project managers, and contributors to develop software.</a:t>
            </a:r>
            <a:br>
              <a:rPr lang="en-US" sz="2500" i="0" dirty="0">
                <a:solidFill>
                  <a:schemeClr val="tx1"/>
                </a:solidFill>
                <a:effectLst/>
              </a:rPr>
            </a:br>
            <a:r>
              <a:rPr lang="en-US" sz="2500" i="0" dirty="0">
                <a:solidFill>
                  <a:schemeClr val="tx1"/>
                </a:solidFill>
                <a:effectLst/>
              </a:rPr>
              <a:t>-&gt;  It allows organizations to create and improve products at a faster pace than they can with traditional software development approaches.</a:t>
            </a:r>
            <a:br>
              <a:rPr lang="en-US" sz="2500" i="0" dirty="0">
                <a:solidFill>
                  <a:schemeClr val="tx1"/>
                </a:solidFill>
                <a:effectLst/>
              </a:rPr>
            </a:br>
            <a:r>
              <a:rPr lang="en-US" sz="2500" i="0" dirty="0">
                <a:solidFill>
                  <a:schemeClr val="tx1"/>
                </a:solidFill>
                <a:effectLst/>
              </a:rPr>
              <a:t>-&gt; You can work in the cloud using </a:t>
            </a:r>
            <a:r>
              <a:rPr lang="en-US" sz="2500" i="0" u="none" strike="noStrike" dirty="0">
                <a:solidFill>
                  <a:schemeClr val="tx1"/>
                </a:solidFill>
                <a:effectLst/>
                <a:hlinkClick r:id="rId2"/>
              </a:rPr>
              <a:t>Azure DevOps Services</a:t>
            </a:r>
            <a:r>
              <a:rPr lang="en-US" sz="2500" i="0" dirty="0">
                <a:solidFill>
                  <a:schemeClr val="tx1"/>
                </a:solidFill>
                <a:effectLst/>
              </a:rPr>
              <a:t> or on-premises using Azure DevOps Server.</a:t>
            </a:r>
            <a:br>
              <a:rPr lang="en-US" sz="2500" i="0" dirty="0">
                <a:solidFill>
                  <a:schemeClr val="tx1"/>
                </a:solidFill>
                <a:effectLst/>
              </a:rPr>
            </a:br>
            <a:r>
              <a:rPr lang="en-US" sz="2500" dirty="0">
                <a:solidFill>
                  <a:schemeClr val="tx1"/>
                </a:solidFill>
              </a:rPr>
              <a:t>. </a:t>
            </a:r>
          </a:p>
        </p:txBody>
      </p:sp>
      <p:sp>
        <p:nvSpPr>
          <p:cNvPr id="1048609" name="TextBox 3"/>
          <p:cNvSpPr txBox="1"/>
          <p:nvPr/>
        </p:nvSpPr>
        <p:spPr>
          <a:xfrm flipH="1">
            <a:off x="1426284" y="600636"/>
            <a:ext cx="5790304" cy="707886"/>
          </a:xfrm>
          <a:prstGeom prst="rect">
            <a:avLst/>
          </a:prstGeom>
          <a:noFill/>
        </p:spPr>
        <p:txBody>
          <a:bodyPr wrap="square" rtlCol="0">
            <a:spAutoFit/>
          </a:bodyPr>
          <a:lstStyle/>
          <a:p>
            <a:r>
              <a:rPr lang="en-US" sz="4000" b="1" i="1" dirty="0"/>
              <a:t>Azure DevOps: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744284" y="675747"/>
            <a:ext cx="10703431" cy="2891699"/>
          </a:xfrm>
        </p:spPr>
        <p:txBody>
          <a:bodyPr>
            <a:normAutofit fontScale="90000"/>
          </a:bodyPr>
          <a:lstStyle/>
          <a:p>
            <a:r>
              <a:rPr lang="en-US" sz="2500" i="1" dirty="0">
                <a:latin typeface="+mn-lt"/>
              </a:rPr>
              <a:t>To register with Azure DevOps and create an account, called an organization, “we need either a Microsoft live account or a GitHub account”, and to follow these steps: </a:t>
            </a:r>
            <a:br>
              <a:rPr lang="en-US" sz="2500" i="1" dirty="0">
                <a:latin typeface="+mn-lt"/>
              </a:rPr>
            </a:br>
            <a:br>
              <a:rPr lang="en-US" sz="2500" dirty="0">
                <a:latin typeface="+mn-lt"/>
              </a:rPr>
            </a:br>
            <a:r>
              <a:rPr lang="en-US" sz="3000" b="1" dirty="0">
                <a:latin typeface="+mn-lt"/>
              </a:rPr>
              <a:t>STEP1.</a:t>
            </a:r>
            <a:r>
              <a:rPr lang="en-US" sz="2500" dirty="0">
                <a:latin typeface="+mn-lt"/>
              </a:rPr>
              <a:t> </a:t>
            </a:r>
            <a:r>
              <a:rPr lang="en-US" sz="3000" dirty="0">
                <a:latin typeface="+mn-lt"/>
              </a:rPr>
              <a:t>In your browser, go to this URL: </a:t>
            </a:r>
            <a:r>
              <a:rPr lang="en-US" sz="3000" b="1" dirty="0">
                <a:latin typeface="+mn-lt"/>
              </a:rPr>
              <a:t>https://azure.microsoft.com/en-us/ services / DevOps /</a:t>
            </a:r>
            <a:r>
              <a:rPr lang="en-US" sz="3000" dirty="0">
                <a:latin typeface="+mn-lt"/>
              </a:rPr>
              <a:t>.</a:t>
            </a:r>
            <a:br>
              <a:rPr lang="en-US" sz="2500" dirty="0">
                <a:latin typeface="+mn-lt"/>
              </a:rPr>
            </a:br>
            <a:r>
              <a:rPr lang="en-US" sz="2500" dirty="0">
                <a:latin typeface="+mn-lt"/>
              </a:rPr>
              <a:t> </a:t>
            </a:r>
          </a:p>
        </p:txBody>
      </p:sp>
      <p:pic>
        <p:nvPicPr>
          <p:cNvPr id="2097156" name="Picture 10"/>
          <p:cNvPicPr>
            <a:picLocks noChangeAspect="1"/>
          </p:cNvPicPr>
          <p:nvPr/>
        </p:nvPicPr>
        <p:blipFill>
          <a:blip r:embed="rId2"/>
          <a:stretch>
            <a:fillRect/>
          </a:stretch>
        </p:blipFill>
        <p:spPr>
          <a:xfrm>
            <a:off x="2784990" y="3567446"/>
            <a:ext cx="5486400" cy="30861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
          <p:cNvSpPr>
            <a:spLocks noGrp="1"/>
          </p:cNvSpPr>
          <p:nvPr>
            <p:ph type="title"/>
          </p:nvPr>
        </p:nvSpPr>
        <p:spPr>
          <a:xfrm>
            <a:off x="464402" y="218440"/>
            <a:ext cx="10914798" cy="3347720"/>
          </a:xfrm>
        </p:spPr>
        <p:txBody>
          <a:bodyPr>
            <a:normAutofit/>
          </a:bodyPr>
          <a:lstStyle/>
          <a:p>
            <a:r>
              <a:rPr lang="en-US" sz="2800" b="1" dirty="0"/>
              <a:t>STEP2:</a:t>
            </a:r>
            <a:r>
              <a:rPr lang="en-US" sz="2800" dirty="0"/>
              <a:t> Click on the Signup button either using GitHub or Microsoft account.</a:t>
            </a:r>
            <a:br>
              <a:rPr lang="en-US" sz="2800" dirty="0"/>
            </a:br>
            <a:r>
              <a:rPr lang="en-US" sz="2800" b="1" dirty="0"/>
              <a:t>STEP3:</a:t>
            </a:r>
            <a:r>
              <a:rPr lang="en-US" sz="2800" dirty="0"/>
              <a:t> As soon as we register, the first step suggested is to create an organization with a unique name of your choice and the Azure location, for example, Book Labs for the name of the organization.</a:t>
            </a:r>
            <a:br>
              <a:rPr lang="en-US" sz="2800" dirty="0"/>
            </a:br>
            <a:r>
              <a:rPr lang="en-US" sz="2800" b="1" dirty="0"/>
              <a:t>STEP4:</a:t>
            </a:r>
            <a:r>
              <a:rPr lang="en-US" sz="2800" dirty="0"/>
              <a:t> click next.</a:t>
            </a:r>
          </a:p>
        </p:txBody>
      </p:sp>
      <p:pic>
        <p:nvPicPr>
          <p:cNvPr id="2097157" name="Picture 8"/>
          <p:cNvPicPr>
            <a:picLocks noChangeAspect="1"/>
          </p:cNvPicPr>
          <p:nvPr/>
        </p:nvPicPr>
        <p:blipFill>
          <a:blip r:embed="rId2"/>
          <a:stretch>
            <a:fillRect/>
          </a:stretch>
        </p:blipFill>
        <p:spPr>
          <a:xfrm>
            <a:off x="3793435" y="3152091"/>
            <a:ext cx="5486400" cy="30861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Picture 10"/>
          <p:cNvPicPr>
            <a:picLocks noChangeAspect="1"/>
          </p:cNvPicPr>
          <p:nvPr/>
        </p:nvPicPr>
        <p:blipFill>
          <a:blip r:embed="rId2"/>
          <a:stretch>
            <a:fillRect/>
          </a:stretch>
        </p:blipFill>
        <p:spPr>
          <a:xfrm>
            <a:off x="2123440" y="1005840"/>
            <a:ext cx="7315200" cy="41148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Picture 6"/>
          <p:cNvPicPr>
            <a:picLocks noChangeAspect="1"/>
          </p:cNvPicPr>
          <p:nvPr/>
        </p:nvPicPr>
        <p:blipFill>
          <a:blip r:embed="rId2"/>
          <a:stretch>
            <a:fillRect/>
          </a:stretch>
        </p:blipFill>
        <p:spPr>
          <a:xfrm>
            <a:off x="2966720" y="91440"/>
            <a:ext cx="5486400" cy="3086100"/>
          </a:xfrm>
          <a:prstGeom prst="rect">
            <a:avLst/>
          </a:prstGeom>
        </p:spPr>
      </p:pic>
      <p:pic>
        <p:nvPicPr>
          <p:cNvPr id="2097160" name="Picture 7"/>
          <p:cNvPicPr>
            <a:picLocks noChangeAspect="1"/>
          </p:cNvPicPr>
          <p:nvPr/>
        </p:nvPicPr>
        <p:blipFill>
          <a:blip r:embed="rId3"/>
          <a:stretch>
            <a:fillRect/>
          </a:stretch>
        </p:blipFill>
        <p:spPr>
          <a:xfrm>
            <a:off x="3041015" y="3429000"/>
            <a:ext cx="5486400" cy="30861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Box 5"/>
          <p:cNvSpPr txBox="1"/>
          <p:nvPr/>
        </p:nvSpPr>
        <p:spPr>
          <a:xfrm>
            <a:off x="477520" y="944880"/>
            <a:ext cx="10485120" cy="954107"/>
          </a:xfrm>
          <a:prstGeom prst="rect">
            <a:avLst/>
          </a:prstGeom>
          <a:noFill/>
        </p:spPr>
        <p:txBody>
          <a:bodyPr wrap="square" rtlCol="0">
            <a:spAutoFit/>
          </a:bodyPr>
          <a:lstStyle/>
          <a:p>
            <a:r>
              <a:rPr lang="en-US" sz="2800" dirty="0"/>
              <a:t>STEP5.In this organization, we will now be able to create projects with our CI/CD pipeline.</a:t>
            </a:r>
          </a:p>
        </p:txBody>
      </p:sp>
      <p:pic>
        <p:nvPicPr>
          <p:cNvPr id="2097161" name="Picture 9"/>
          <p:cNvPicPr>
            <a:picLocks noChangeAspect="1"/>
          </p:cNvPicPr>
          <p:nvPr/>
        </p:nvPicPr>
        <p:blipFill>
          <a:blip r:embed="rId2"/>
          <a:stretch>
            <a:fillRect/>
          </a:stretch>
        </p:blipFill>
        <p:spPr>
          <a:xfrm>
            <a:off x="2627454" y="2083443"/>
            <a:ext cx="7315200" cy="41148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Picture 4"/>
          <p:cNvPicPr>
            <a:picLocks noChangeAspect="1"/>
          </p:cNvPicPr>
          <p:nvPr/>
        </p:nvPicPr>
        <p:blipFill>
          <a:blip r:embed="rId2"/>
          <a:stretch>
            <a:fillRect/>
          </a:stretch>
        </p:blipFill>
        <p:spPr>
          <a:xfrm>
            <a:off x="1290320" y="711200"/>
            <a:ext cx="9144000"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501327" y="225213"/>
            <a:ext cx="10417286" cy="1981200"/>
          </a:xfrm>
        </p:spPr>
        <p:txBody>
          <a:bodyPr/>
          <a:lstStyle/>
          <a:p>
            <a:r>
              <a:rPr lang="en-US" sz="4000" b="1" i="1" dirty="0">
                <a:latin typeface="+mn-lt"/>
              </a:rPr>
              <a:t>     Versioning of the code with Git in Azure Repo</a:t>
            </a:r>
          </a:p>
        </p:txBody>
      </p:sp>
      <p:sp>
        <p:nvSpPr>
          <p:cNvPr id="1048614" name="Text Placeholder 2"/>
          <p:cNvSpPr>
            <a:spLocks noGrp="1"/>
          </p:cNvSpPr>
          <p:nvPr>
            <p:ph type="body" sz="half" idx="4294967295"/>
          </p:nvPr>
        </p:nvSpPr>
        <p:spPr>
          <a:xfrm>
            <a:off x="1043194" y="1666240"/>
            <a:ext cx="10417286" cy="4831080"/>
          </a:xfrm>
          <a:prstGeom prst="rect">
            <a:avLst/>
          </a:prstGeom>
        </p:spPr>
        <p:txBody>
          <a:bodyPr>
            <a:noAutofit/>
          </a:bodyPr>
          <a:lstStyle/>
          <a:p>
            <a:pPr algn="just"/>
            <a:r>
              <a:rPr lang="en-US" sz="2800" dirty="0"/>
              <a:t>As we have mentioned, the first prerequisite for setting up a continuous integration process is to have the application code versioned in an SVC, and we will do this in Azure Repos by following these steps: </a:t>
            </a:r>
          </a:p>
          <a:p>
            <a:pPr marL="342900" indent="-342900">
              <a:buAutoNum type="arabicPeriod"/>
            </a:pPr>
            <a:r>
              <a:rPr lang="en-US" sz="2800" dirty="0"/>
              <a:t>To start our lab, we will create a new project; Managing Your Source Code with Git, in the Starting with the Git Process section. </a:t>
            </a:r>
            <a:endParaRPr lang="zh-CN" altLang="en-US" sz="2800" dirty="0"/>
          </a:p>
          <a:p>
            <a:pPr marL="342900" indent="-342900">
              <a:buAutoNum type="arabicPeriod"/>
            </a:pPr>
            <a:r>
              <a:rPr lang="en-US" sz="2800" dirty="0"/>
              <a:t>2. Then, in Azure Repos, we will import code from another Git repository by using the Import repository option of the repository menu, as shown in the following screenshot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914400" y="1536382"/>
            <a:ext cx="10810240" cy="4116072"/>
            <a:chOff x="0" y="0"/>
            <a:chExt cx="5405298" cy="2058454"/>
          </a:xfrm>
        </p:grpSpPr>
        <p:pic>
          <p:nvPicPr>
            <p:cNvPr id="2097163" name="Picture 4"/>
            <p:cNvPicPr>
              <a:picLocks/>
            </p:cNvPicPr>
            <p:nvPr/>
          </p:nvPicPr>
          <p:blipFill>
            <a:blip r:embed="rId2"/>
            <a:stretch>
              <a:fillRect/>
            </a:stretch>
          </p:blipFill>
          <p:spPr>
            <a:xfrm>
              <a:off x="6350" y="6350"/>
              <a:ext cx="5392598" cy="2045754"/>
            </a:xfrm>
            <a:prstGeom prst="rect">
              <a:avLst/>
            </a:prstGeom>
          </p:spPr>
        </p:pic>
        <p:sp>
          <p:nvSpPr>
            <p:cNvPr id="1048615" name="Shape 19884"/>
            <p:cNvSpPr/>
            <p:nvPr/>
          </p:nvSpPr>
          <p:spPr>
            <a:xfrm>
              <a:off x="0" y="0"/>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16" name="Shape 19885"/>
            <p:cNvSpPr/>
            <p:nvPr/>
          </p:nvSpPr>
          <p:spPr>
            <a:xfrm>
              <a:off x="0" y="0"/>
              <a:ext cx="0" cy="2058454"/>
            </a:xfrm>
            <a:custGeom>
              <a:avLst/>
              <a:gdLst/>
              <a:ahLst/>
              <a:cxnLst/>
              <a:rect l="0" t="0" r="0" b="0"/>
              <a:pathLst>
                <a:path h="2058454">
                  <a:moveTo>
                    <a:pt x="0" y="0"/>
                  </a:moveTo>
                  <a:lnTo>
                    <a:pt x="0" y="2058454"/>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17" name="Shape 19886"/>
            <p:cNvSpPr/>
            <p:nvPr/>
          </p:nvSpPr>
          <p:spPr>
            <a:xfrm>
              <a:off x="5405298" y="0"/>
              <a:ext cx="0" cy="2058454"/>
            </a:xfrm>
            <a:custGeom>
              <a:avLst/>
              <a:gdLst/>
              <a:ahLst/>
              <a:cxnLst/>
              <a:rect l="0" t="0" r="0" b="0"/>
              <a:pathLst>
                <a:path h="2058454">
                  <a:moveTo>
                    <a:pt x="0" y="0"/>
                  </a:moveTo>
                  <a:lnTo>
                    <a:pt x="0" y="2058454"/>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18" name="Shape 19887"/>
            <p:cNvSpPr/>
            <p:nvPr/>
          </p:nvSpPr>
          <p:spPr>
            <a:xfrm>
              <a:off x="0" y="2058454"/>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1"/>
          <p:cNvSpPr>
            <a:spLocks noGrp="1"/>
          </p:cNvSpPr>
          <p:nvPr>
            <p:ph type="title"/>
          </p:nvPr>
        </p:nvSpPr>
        <p:spPr>
          <a:xfrm>
            <a:off x="616474" y="330200"/>
            <a:ext cx="10569686" cy="1981200"/>
          </a:xfrm>
        </p:spPr>
        <p:txBody>
          <a:bodyPr>
            <a:normAutofit fontScale="90000"/>
          </a:bodyPr>
          <a:lstStyle/>
          <a:p>
            <a:r>
              <a:rPr lang="en-US" sz="3000" dirty="0"/>
              <a:t>3. Once the Import a Git repository window opens, enter the URL of the Git repository whose sources we want to import. In our lab, we'll import the sources found in the https://github.com/mikaelkrief/DemoAspNetApp.git repository, as can be seen in the following screenshot</a:t>
            </a:r>
          </a:p>
        </p:txBody>
      </p:sp>
      <p:grpSp>
        <p:nvGrpSpPr>
          <p:cNvPr id="2" name="Group 3"/>
          <p:cNvGrpSpPr/>
          <p:nvPr/>
        </p:nvGrpSpPr>
        <p:grpSpPr>
          <a:xfrm>
            <a:off x="1760912" y="3003074"/>
            <a:ext cx="8107680" cy="3087054"/>
            <a:chOff x="297586" y="325441"/>
            <a:chExt cx="3603626" cy="2803525"/>
          </a:xfrm>
        </p:grpSpPr>
        <p:pic>
          <p:nvPicPr>
            <p:cNvPr id="2097164" name="Picture 5"/>
            <p:cNvPicPr>
              <a:picLocks/>
            </p:cNvPicPr>
            <p:nvPr/>
          </p:nvPicPr>
          <p:blipFill>
            <a:blip r:embed="rId2"/>
            <a:stretch>
              <a:fillRect/>
            </a:stretch>
          </p:blipFill>
          <p:spPr>
            <a:xfrm>
              <a:off x="303936" y="331791"/>
              <a:ext cx="3590925" cy="2790825"/>
            </a:xfrm>
            <a:prstGeom prst="rect">
              <a:avLst/>
            </a:prstGeom>
          </p:spPr>
        </p:pic>
        <p:sp>
          <p:nvSpPr>
            <p:cNvPr id="1048620" name="Shape 19912"/>
            <p:cNvSpPr/>
            <p:nvPr/>
          </p:nvSpPr>
          <p:spPr>
            <a:xfrm>
              <a:off x="297586" y="325441"/>
              <a:ext cx="3603625" cy="0"/>
            </a:xfrm>
            <a:custGeom>
              <a:avLst/>
              <a:gdLst/>
              <a:ahLst/>
              <a:cxnLst/>
              <a:rect l="0" t="0" r="0" b="0"/>
              <a:pathLst>
                <a:path w="3603625">
                  <a:moveTo>
                    <a:pt x="0" y="0"/>
                  </a:moveTo>
                  <a:lnTo>
                    <a:pt x="36036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21" name="Shape 19913"/>
            <p:cNvSpPr/>
            <p:nvPr/>
          </p:nvSpPr>
          <p:spPr>
            <a:xfrm>
              <a:off x="297586" y="325441"/>
              <a:ext cx="0" cy="2803525"/>
            </a:xfrm>
            <a:custGeom>
              <a:avLst/>
              <a:gdLst/>
              <a:ahLst/>
              <a:cxnLst/>
              <a:rect l="0" t="0" r="0" b="0"/>
              <a:pathLst>
                <a:path h="2803525">
                  <a:moveTo>
                    <a:pt x="0" y="0"/>
                  </a:moveTo>
                  <a:lnTo>
                    <a:pt x="0" y="2803525"/>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22" name="Shape 19914"/>
            <p:cNvSpPr/>
            <p:nvPr/>
          </p:nvSpPr>
          <p:spPr>
            <a:xfrm>
              <a:off x="3901212" y="325441"/>
              <a:ext cx="0" cy="2803525"/>
            </a:xfrm>
            <a:custGeom>
              <a:avLst/>
              <a:gdLst/>
              <a:ahLst/>
              <a:cxnLst/>
              <a:rect l="0" t="0" r="0" b="0"/>
              <a:pathLst>
                <a:path h="2803525">
                  <a:moveTo>
                    <a:pt x="0" y="0"/>
                  </a:moveTo>
                  <a:lnTo>
                    <a:pt x="0" y="2803525"/>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23" name="Shape 19915"/>
            <p:cNvSpPr/>
            <p:nvPr/>
          </p:nvSpPr>
          <p:spPr>
            <a:xfrm>
              <a:off x="297586" y="3128966"/>
              <a:ext cx="3603625" cy="0"/>
            </a:xfrm>
            <a:custGeom>
              <a:avLst/>
              <a:gdLst/>
              <a:ahLst/>
              <a:cxnLst/>
              <a:rect l="0" t="0" r="0" b="0"/>
              <a:pathLst>
                <a:path w="3603625">
                  <a:moveTo>
                    <a:pt x="0" y="0"/>
                  </a:moveTo>
                  <a:lnTo>
                    <a:pt x="36036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A5C2D9-9188-DA41-BA73-276D87C2BB2C}"/>
              </a:ext>
            </a:extLst>
          </p:cNvPr>
          <p:cNvSpPr txBox="1"/>
          <p:nvPr/>
        </p:nvSpPr>
        <p:spPr>
          <a:xfrm>
            <a:off x="438538" y="466531"/>
            <a:ext cx="10898155" cy="523220"/>
          </a:xfrm>
          <a:prstGeom prst="rect">
            <a:avLst/>
          </a:prstGeom>
          <a:noFill/>
        </p:spPr>
        <p:txBody>
          <a:bodyPr wrap="square">
            <a:spAutoFit/>
          </a:bodyPr>
          <a:lstStyle/>
          <a:p>
            <a:pPr algn="ctr"/>
            <a:r>
              <a:rPr lang="en-US" sz="2800" b="1" dirty="0"/>
              <a:t>Private NuGet and </a:t>
            </a:r>
            <a:r>
              <a:rPr lang="en-US" sz="2800" b="1" dirty="0" err="1"/>
              <a:t>npm</a:t>
            </a:r>
            <a:r>
              <a:rPr lang="en-US" sz="2800" b="1" dirty="0"/>
              <a:t> repository</a:t>
            </a:r>
            <a:r>
              <a:rPr lang="en-US" sz="2800" dirty="0"/>
              <a:t>:</a:t>
            </a:r>
            <a:endParaRPr lang="en-US" sz="2800" b="1" dirty="0"/>
          </a:p>
        </p:txBody>
      </p:sp>
      <p:sp>
        <p:nvSpPr>
          <p:cNvPr id="5" name="TextBox 4">
            <a:extLst>
              <a:ext uri="{FF2B5EF4-FFF2-40B4-BE49-F238E27FC236}">
                <a16:creationId xmlns:a16="http://schemas.microsoft.com/office/drawing/2014/main" id="{ECDA8B87-3F9A-A841-0480-5DF2AB40F73C}"/>
              </a:ext>
            </a:extLst>
          </p:cNvPr>
          <p:cNvSpPr txBox="1"/>
          <p:nvPr/>
        </p:nvSpPr>
        <p:spPr>
          <a:xfrm>
            <a:off x="438538" y="1136195"/>
            <a:ext cx="11168743" cy="4893647"/>
          </a:xfrm>
          <a:prstGeom prst="rect">
            <a:avLst/>
          </a:prstGeom>
          <a:noFill/>
        </p:spPr>
        <p:txBody>
          <a:bodyPr wrap="square">
            <a:spAutoFit/>
          </a:bodyPr>
          <a:lstStyle/>
          <a:p>
            <a:pPr algn="just"/>
            <a:r>
              <a:rPr lang="en-US" sz="2400" dirty="0"/>
              <a:t>If you need to centralize your NuGet or </a:t>
            </a:r>
            <a:r>
              <a:rPr lang="en-US" sz="2400" dirty="0" err="1"/>
              <a:t>npm</a:t>
            </a:r>
            <a:r>
              <a:rPr lang="en-US" sz="2400" dirty="0"/>
              <a:t> packages, you can create your own local repository.</a:t>
            </a:r>
          </a:p>
          <a:p>
            <a:pPr algn="just"/>
            <a:endParaRPr lang="en-US" sz="2400" dirty="0"/>
          </a:p>
          <a:p>
            <a:pPr algn="just"/>
            <a:r>
              <a:rPr lang="en-US" sz="2400" dirty="0"/>
              <a:t>The problem with installing one repository per package type method is that we need to install and maintain a repository and its infrastructure for the different types of packages.</a:t>
            </a:r>
          </a:p>
          <a:p>
            <a:pPr algn="just"/>
            <a:endParaRPr lang="en-US" sz="2400" dirty="0"/>
          </a:p>
          <a:p>
            <a:pPr algn="just"/>
            <a:r>
              <a:rPr lang="en-US" sz="2400" dirty="0"/>
              <a:t> This is why it is preferable to switch to universal repository solutions such as Nexus (</a:t>
            </a:r>
            <a:r>
              <a:rPr lang="en-US" sz="2400" dirty="0" err="1"/>
              <a:t>Sonatype</a:t>
            </a:r>
            <a:r>
              <a:rPr lang="en-US" sz="2400" dirty="0"/>
              <a:t>), </a:t>
            </a:r>
            <a:r>
              <a:rPr lang="en-US" sz="2400" dirty="0" err="1"/>
              <a:t>ProGet</a:t>
            </a:r>
            <a:r>
              <a:rPr lang="en-US" sz="2400" dirty="0"/>
              <a:t>, and Artifactory for on-premise solutions, and Azure Artifacts or </a:t>
            </a:r>
            <a:r>
              <a:rPr lang="en-US" sz="2400" dirty="0" err="1"/>
              <a:t>MyGet</a:t>
            </a:r>
            <a:r>
              <a:rPr lang="en-US" sz="2400" dirty="0"/>
              <a:t> for SaaS solutions.</a:t>
            </a:r>
          </a:p>
          <a:p>
            <a:pPr algn="just"/>
            <a:r>
              <a:rPr lang="en-US" sz="2400" dirty="0"/>
              <a:t> </a:t>
            </a:r>
          </a:p>
          <a:p>
            <a:pPr algn="just"/>
            <a:r>
              <a:rPr lang="en-US" sz="2400" dirty="0"/>
              <a:t>To understand how a package manager works, we will look at Nexus Repository OSS and Azure Artifacts.</a:t>
            </a:r>
            <a:endParaRPr lang="en-IN" sz="2400" dirty="0"/>
          </a:p>
        </p:txBody>
      </p:sp>
    </p:spTree>
    <p:extLst>
      <p:ext uri="{BB962C8B-B14F-4D97-AF65-F5344CB8AC3E}">
        <p14:creationId xmlns:p14="http://schemas.microsoft.com/office/powerpoint/2010/main" val="725820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a:xfrm>
            <a:off x="585994" y="421640"/>
            <a:ext cx="10569686" cy="1981200"/>
          </a:xfrm>
        </p:spPr>
        <p:txBody>
          <a:bodyPr>
            <a:normAutofit/>
          </a:bodyPr>
          <a:lstStyle/>
          <a:p>
            <a:pPr algn="just"/>
            <a:r>
              <a:rPr lang="en-US" sz="2800" dirty="0"/>
              <a:t>4. We'll click on the Import button, then we'll see that the code is imported into our repository. The following screenshot shows the code imported into our Azure Repos repository, which is an ASP.NET code application, and its unit tests:</a:t>
            </a:r>
          </a:p>
        </p:txBody>
      </p:sp>
      <p:grpSp>
        <p:nvGrpSpPr>
          <p:cNvPr id="2" name="Group 3"/>
          <p:cNvGrpSpPr/>
          <p:nvPr/>
        </p:nvGrpSpPr>
        <p:grpSpPr>
          <a:xfrm>
            <a:off x="2042160" y="3053715"/>
            <a:ext cx="8107680" cy="3087054"/>
            <a:chOff x="0" y="0"/>
            <a:chExt cx="3108325" cy="1746250"/>
          </a:xfrm>
        </p:grpSpPr>
        <p:pic>
          <p:nvPicPr>
            <p:cNvPr id="2097165" name="Picture 4"/>
            <p:cNvPicPr>
              <a:picLocks/>
            </p:cNvPicPr>
            <p:nvPr/>
          </p:nvPicPr>
          <p:blipFill>
            <a:blip r:embed="rId2"/>
            <a:stretch>
              <a:fillRect/>
            </a:stretch>
          </p:blipFill>
          <p:spPr>
            <a:xfrm>
              <a:off x="6350" y="6350"/>
              <a:ext cx="3095625" cy="1733550"/>
            </a:xfrm>
            <a:prstGeom prst="rect">
              <a:avLst/>
            </a:prstGeom>
          </p:spPr>
        </p:pic>
        <p:sp>
          <p:nvSpPr>
            <p:cNvPr id="1048625" name="Shape 19956"/>
            <p:cNvSpPr/>
            <p:nvPr/>
          </p:nvSpPr>
          <p:spPr>
            <a:xfrm>
              <a:off x="0" y="0"/>
              <a:ext cx="3108325" cy="0"/>
            </a:xfrm>
            <a:custGeom>
              <a:avLst/>
              <a:gdLst/>
              <a:ahLst/>
              <a:cxnLst/>
              <a:rect l="0" t="0" r="0" b="0"/>
              <a:pathLst>
                <a:path w="3108325">
                  <a:moveTo>
                    <a:pt x="0" y="0"/>
                  </a:moveTo>
                  <a:lnTo>
                    <a:pt x="31083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26" name="Shape 19957"/>
            <p:cNvSpPr/>
            <p:nvPr/>
          </p:nvSpPr>
          <p:spPr>
            <a:xfrm>
              <a:off x="0" y="0"/>
              <a:ext cx="0" cy="1746250"/>
            </a:xfrm>
            <a:custGeom>
              <a:avLst/>
              <a:gdLst/>
              <a:ahLst/>
              <a:cxnLst/>
              <a:rect l="0" t="0" r="0" b="0"/>
              <a:pathLst>
                <a:path h="1746250">
                  <a:moveTo>
                    <a:pt x="0" y="0"/>
                  </a:moveTo>
                  <a:lnTo>
                    <a:pt x="0" y="174625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27" name="Shape 19958"/>
            <p:cNvSpPr/>
            <p:nvPr/>
          </p:nvSpPr>
          <p:spPr>
            <a:xfrm>
              <a:off x="3108325" y="0"/>
              <a:ext cx="0" cy="1746250"/>
            </a:xfrm>
            <a:custGeom>
              <a:avLst/>
              <a:gdLst/>
              <a:ahLst/>
              <a:cxnLst/>
              <a:rect l="0" t="0" r="0" b="0"/>
              <a:pathLst>
                <a:path h="1746250">
                  <a:moveTo>
                    <a:pt x="0" y="0"/>
                  </a:moveTo>
                  <a:lnTo>
                    <a:pt x="0" y="174625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28" name="Shape 19959"/>
            <p:cNvSpPr/>
            <p:nvPr/>
          </p:nvSpPr>
          <p:spPr>
            <a:xfrm>
              <a:off x="0" y="1746250"/>
              <a:ext cx="3108325" cy="0"/>
            </a:xfrm>
            <a:custGeom>
              <a:avLst/>
              <a:gdLst/>
              <a:ahLst/>
              <a:cxnLst/>
              <a:rect l="0" t="0" r="0" b="0"/>
              <a:pathLst>
                <a:path w="3108325">
                  <a:moveTo>
                    <a:pt x="0" y="0"/>
                  </a:moveTo>
                  <a:lnTo>
                    <a:pt x="31083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itle 1"/>
          <p:cNvSpPr>
            <a:spLocks noGrp="1"/>
          </p:cNvSpPr>
          <p:nvPr>
            <p:ph type="title"/>
          </p:nvPr>
        </p:nvSpPr>
        <p:spPr>
          <a:xfrm>
            <a:off x="1154954" y="1447800"/>
            <a:ext cx="9919446" cy="1981200"/>
          </a:xfrm>
        </p:spPr>
        <p:txBody>
          <a:bodyPr>
            <a:normAutofit/>
          </a:bodyPr>
          <a:lstStyle/>
          <a:p>
            <a:pPr algn="just"/>
            <a:r>
              <a:rPr lang="en-US" sz="2800" dirty="0"/>
              <a:t>-&gt;  Now that we have the code in Azure Repos, we'll set up a CI pipeline that will check and test the code at each user commit.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itle 1"/>
          <p:cNvSpPr>
            <a:spLocks noGrp="1"/>
          </p:cNvSpPr>
          <p:nvPr>
            <p:ph type="title"/>
          </p:nvPr>
        </p:nvSpPr>
        <p:spPr>
          <a:xfrm>
            <a:off x="2560208" y="533332"/>
            <a:ext cx="8825659" cy="797560"/>
          </a:xfrm>
        </p:spPr>
        <p:txBody>
          <a:bodyPr>
            <a:noAutofit/>
          </a:bodyPr>
          <a:lstStyle/>
          <a:p>
            <a:r>
              <a:rPr lang="en-US" sz="4000" b="1" i="1" dirty="0">
                <a:solidFill>
                  <a:schemeClr val="tx1">
                    <a:lumMod val="95000"/>
                  </a:schemeClr>
                </a:solidFill>
                <a:effectLst/>
                <a:latin typeface="+mn-lt"/>
                <a:ea typeface="Arial" panose="020B0604020202020204" pitchFamily="34" charset="0"/>
                <a:cs typeface="Palatino Linotype" panose="02040502050505030304" pitchFamily="18" charset="0"/>
              </a:rPr>
              <a:t>Creating the CI pipeline</a:t>
            </a:r>
            <a:br>
              <a:rPr lang="en-US" sz="4000" dirty="0">
                <a:solidFill>
                  <a:schemeClr val="tx1">
                    <a:lumMod val="95000"/>
                  </a:schemeClr>
                </a:solidFill>
                <a:effectLst/>
                <a:latin typeface="+mn-lt"/>
                <a:ea typeface="Palatino Linotype" panose="02040502050505030304" pitchFamily="18" charset="0"/>
                <a:cs typeface="Palatino Linotype" panose="02040502050505030304" pitchFamily="18" charset="0"/>
              </a:rPr>
            </a:br>
            <a:endParaRPr lang="en-US" sz="4000" dirty="0">
              <a:solidFill>
                <a:schemeClr val="tx1">
                  <a:lumMod val="95000"/>
                </a:schemeClr>
              </a:solidFill>
              <a:latin typeface="+mn-lt"/>
            </a:endParaRPr>
          </a:p>
        </p:txBody>
      </p:sp>
      <p:sp>
        <p:nvSpPr>
          <p:cNvPr id="1048631" name="Text Placeholder 2"/>
          <p:cNvSpPr>
            <a:spLocks noGrp="1"/>
          </p:cNvSpPr>
          <p:nvPr>
            <p:ph type="body" sz="half" idx="4294967295"/>
          </p:nvPr>
        </p:nvSpPr>
        <p:spPr>
          <a:xfrm>
            <a:off x="667067" y="1300480"/>
            <a:ext cx="10718800" cy="2362200"/>
          </a:xfrm>
          <a:prstGeom prst="rect">
            <a:avLst/>
          </a:prstGeom>
        </p:spPr>
        <p:txBody>
          <a:bodyPr>
            <a:noAutofit/>
          </a:bodyPr>
          <a:lstStyle/>
          <a:p>
            <a:pPr marL="3175" marR="9525" indent="-6350" algn="just">
              <a:lnSpc>
                <a:spcPct val="95000"/>
              </a:lnSpc>
              <a:spcBef>
                <a:spcPts val="0"/>
              </a:spcBef>
              <a:spcAft>
                <a:spcPts val="835"/>
              </a:spcAft>
            </a:pPr>
            <a:r>
              <a:rPr lang="en-US" sz="2800" dirty="0">
                <a:effectLst/>
                <a:ea typeface="MS UI Gothic" panose="020B0600070205080204" pitchFamily="34" charset="-128"/>
                <a:cs typeface="Palatino Linotype" panose="02040502050505030304" pitchFamily="18" charset="0"/>
              </a:rPr>
              <a:t>We will create a CI pipeline in Azure Pipelines by following these steps:</a:t>
            </a:r>
          </a:p>
          <a:p>
            <a:pPr marL="342900" marR="9525" lvl="0" indent="-342900" algn="just" fontAlgn="base">
              <a:lnSpc>
                <a:spcPct val="95000"/>
              </a:lnSpc>
              <a:spcBef>
                <a:spcPts val="0"/>
              </a:spcBef>
              <a:spcAft>
                <a:spcPts val="175"/>
              </a:spcAft>
              <a:buClr>
                <a:srgbClr val="000000"/>
              </a:buClr>
              <a:buSzPts val="1050"/>
              <a:buFont typeface="+mj-lt"/>
              <a:buAutoNum type="arabicPeriod"/>
            </a:pPr>
            <a:r>
              <a:rPr lang="en-US" sz="2800" u="none" strike="noStrike" dirty="0">
                <a:effectLst/>
                <a:uFill>
                  <a:solidFill>
                    <a:srgbClr val="000000"/>
                  </a:solidFill>
                </a:uFill>
                <a:ea typeface="MS UI Gothic" panose="020B0600070205080204" pitchFamily="34" charset="-128"/>
                <a:cs typeface="Palatino Linotype" panose="02040502050505030304" pitchFamily="18" charset="0"/>
              </a:rPr>
              <a:t>-&gt;  To create this pipeline, open the </a:t>
            </a:r>
            <a:r>
              <a:rPr lang="en-US" sz="2800" b="1" u="none" strike="noStrike" dirty="0">
                <a:effectLst/>
                <a:uFill>
                  <a:solidFill>
                    <a:srgbClr val="000000"/>
                  </a:solidFill>
                </a:uFill>
                <a:ea typeface="MS UI Gothic" panose="020B0600070205080204" pitchFamily="34" charset="-128"/>
                <a:cs typeface="Palatino Linotype" panose="02040502050505030304" pitchFamily="18" charset="0"/>
              </a:rPr>
              <a:t>Pipelines</a:t>
            </a:r>
            <a:r>
              <a:rPr lang="en-US" sz="2800" u="none" strike="noStrike" dirty="0">
                <a:effectLst/>
                <a:uFill>
                  <a:solidFill>
                    <a:srgbClr val="000000"/>
                  </a:solidFill>
                </a:uFill>
                <a:ea typeface="MS UI Gothic" panose="020B0600070205080204" pitchFamily="34" charset="-128"/>
                <a:cs typeface="Palatino Linotype" panose="02040502050505030304" pitchFamily="18" charset="0"/>
              </a:rPr>
              <a:t> | </a:t>
            </a:r>
            <a:r>
              <a:rPr lang="en-US" sz="2800" b="1" u="none" strike="noStrike" dirty="0">
                <a:effectLst/>
                <a:uFill>
                  <a:solidFill>
                    <a:srgbClr val="000000"/>
                  </a:solidFill>
                </a:uFill>
                <a:ea typeface="MS UI Gothic" panose="020B0600070205080204" pitchFamily="34" charset="-128"/>
                <a:cs typeface="Palatino Linotype" panose="02040502050505030304" pitchFamily="18" charset="0"/>
              </a:rPr>
              <a:t>Builds</a:t>
            </a:r>
            <a:r>
              <a:rPr lang="en-US" sz="2800" u="none" strike="noStrike" dirty="0">
                <a:effectLst/>
                <a:uFill>
                  <a:solidFill>
                    <a:srgbClr val="000000"/>
                  </a:solidFill>
                </a:uFill>
                <a:ea typeface="MS UI Gothic" panose="020B0600070205080204" pitchFamily="34" charset="-128"/>
                <a:cs typeface="Palatino Linotype" panose="02040502050505030304" pitchFamily="18" charset="0"/>
              </a:rPr>
              <a:t> menu.</a:t>
            </a:r>
          </a:p>
          <a:p>
            <a:pPr marL="342900" marR="9525" lvl="0" indent="-342900" algn="just" fontAlgn="base">
              <a:lnSpc>
                <a:spcPct val="95000"/>
              </a:lnSpc>
              <a:spcBef>
                <a:spcPts val="0"/>
              </a:spcBef>
              <a:spcAft>
                <a:spcPts val="140"/>
              </a:spcAft>
              <a:buClr>
                <a:srgbClr val="000000"/>
              </a:buClr>
              <a:buSzPts val="1050"/>
              <a:buFont typeface="+mj-lt"/>
              <a:buAutoNum type="arabicPeriod"/>
            </a:pPr>
            <a:r>
              <a:rPr lang="en-US" sz="2800" u="none" strike="noStrike" dirty="0">
                <a:effectLst/>
                <a:uFill>
                  <a:solidFill>
                    <a:srgbClr val="000000"/>
                  </a:solidFill>
                </a:uFill>
                <a:ea typeface="MS UI Gothic" panose="020B0600070205080204" pitchFamily="34" charset="-128"/>
                <a:cs typeface="Palatino Linotype" panose="02040502050505030304" pitchFamily="18" charset="0"/>
              </a:rPr>
              <a:t>-&gt; Then, click on the </a:t>
            </a:r>
            <a:r>
              <a:rPr lang="en-US" sz="2800" b="1" u="none" strike="noStrike" dirty="0">
                <a:effectLst/>
                <a:uFill>
                  <a:solidFill>
                    <a:srgbClr val="000000"/>
                  </a:solidFill>
                </a:uFill>
                <a:ea typeface="MS UI Gothic" panose="020B0600070205080204" pitchFamily="34" charset="-128"/>
                <a:cs typeface="Palatino Linotype" panose="02040502050505030304" pitchFamily="18" charset="0"/>
              </a:rPr>
              <a:t>New pipeline</a:t>
            </a:r>
            <a:r>
              <a:rPr lang="en-US" sz="2800" u="none" strike="noStrike" dirty="0">
                <a:effectLst/>
                <a:uFill>
                  <a:solidFill>
                    <a:srgbClr val="000000"/>
                  </a:solidFill>
                </a:uFill>
                <a:ea typeface="MS UI Gothic" panose="020B0600070205080204" pitchFamily="34" charset="-128"/>
                <a:cs typeface="Palatino Linotype" panose="02040502050505030304" pitchFamily="18" charset="0"/>
              </a:rPr>
              <a:t> button, as shown in the following screenshot</a:t>
            </a:r>
            <a:r>
              <a:rPr lang="en-US" sz="2800" u="none" strike="noStrike" dirty="0">
                <a:solidFill>
                  <a:srgbClr val="000000"/>
                </a:solidFill>
                <a:effectLst/>
                <a:uFill>
                  <a:solidFill>
                    <a:srgbClr val="000000"/>
                  </a:solidFill>
                </a:uFill>
                <a:ea typeface="Palatino Linotype" panose="02040502050505030304" pitchFamily="18" charset="0"/>
                <a:cs typeface="Palatino Linotype" panose="02040502050505030304" pitchFamily="18" charset="0"/>
              </a:rPr>
              <a:t>:</a:t>
            </a:r>
          </a:p>
        </p:txBody>
      </p:sp>
      <p:grpSp>
        <p:nvGrpSpPr>
          <p:cNvPr id="2" name="Group 3"/>
          <p:cNvGrpSpPr/>
          <p:nvPr/>
        </p:nvGrpSpPr>
        <p:grpSpPr>
          <a:xfrm>
            <a:off x="3323907" y="3876357"/>
            <a:ext cx="5405120" cy="2058036"/>
            <a:chOff x="0" y="0"/>
            <a:chExt cx="2955925" cy="1536700"/>
          </a:xfrm>
        </p:grpSpPr>
        <p:pic>
          <p:nvPicPr>
            <p:cNvPr id="2097166" name="Picture 4"/>
            <p:cNvPicPr>
              <a:picLocks/>
            </p:cNvPicPr>
            <p:nvPr/>
          </p:nvPicPr>
          <p:blipFill>
            <a:blip r:embed="rId2"/>
            <a:stretch>
              <a:fillRect/>
            </a:stretch>
          </p:blipFill>
          <p:spPr>
            <a:xfrm>
              <a:off x="6350" y="6350"/>
              <a:ext cx="2943225" cy="1524000"/>
            </a:xfrm>
            <a:prstGeom prst="rect">
              <a:avLst/>
            </a:prstGeom>
          </p:spPr>
        </p:pic>
        <p:sp>
          <p:nvSpPr>
            <p:cNvPr id="1048632" name="Shape 19982"/>
            <p:cNvSpPr/>
            <p:nvPr/>
          </p:nvSpPr>
          <p:spPr>
            <a:xfrm>
              <a:off x="0" y="0"/>
              <a:ext cx="2955925" cy="0"/>
            </a:xfrm>
            <a:custGeom>
              <a:avLst/>
              <a:gdLst/>
              <a:ahLst/>
              <a:cxnLst/>
              <a:rect l="0" t="0" r="0" b="0"/>
              <a:pathLst>
                <a:path w="2955925">
                  <a:moveTo>
                    <a:pt x="0" y="0"/>
                  </a:moveTo>
                  <a:lnTo>
                    <a:pt x="29559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33" name="Shape 19983"/>
            <p:cNvSpPr/>
            <p:nvPr/>
          </p:nvSpPr>
          <p:spPr>
            <a:xfrm>
              <a:off x="0" y="0"/>
              <a:ext cx="0" cy="1536700"/>
            </a:xfrm>
            <a:custGeom>
              <a:avLst/>
              <a:gdLst/>
              <a:ahLst/>
              <a:cxnLst/>
              <a:rect l="0" t="0" r="0" b="0"/>
              <a:pathLst>
                <a:path h="1536700">
                  <a:moveTo>
                    <a:pt x="0" y="0"/>
                  </a:moveTo>
                  <a:lnTo>
                    <a:pt x="0" y="153670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34" name="Shape 19984"/>
            <p:cNvSpPr/>
            <p:nvPr/>
          </p:nvSpPr>
          <p:spPr>
            <a:xfrm>
              <a:off x="2955925" y="0"/>
              <a:ext cx="0" cy="1536700"/>
            </a:xfrm>
            <a:custGeom>
              <a:avLst/>
              <a:gdLst/>
              <a:ahLst/>
              <a:cxnLst/>
              <a:rect l="0" t="0" r="0" b="0"/>
              <a:pathLst>
                <a:path h="1536700">
                  <a:moveTo>
                    <a:pt x="0" y="0"/>
                  </a:moveTo>
                  <a:lnTo>
                    <a:pt x="0" y="153670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35" name="Shape 19985"/>
            <p:cNvSpPr/>
            <p:nvPr/>
          </p:nvSpPr>
          <p:spPr>
            <a:xfrm>
              <a:off x="0" y="1536700"/>
              <a:ext cx="2955925" cy="0"/>
            </a:xfrm>
            <a:custGeom>
              <a:avLst/>
              <a:gdLst/>
              <a:ahLst/>
              <a:cxnLst/>
              <a:rect l="0" t="0" r="0" b="0"/>
              <a:pathLst>
                <a:path w="2955925">
                  <a:moveTo>
                    <a:pt x="0" y="0"/>
                  </a:moveTo>
                  <a:lnTo>
                    <a:pt x="29559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
          <p:cNvSpPr>
            <a:spLocks noGrp="1"/>
          </p:cNvSpPr>
          <p:nvPr>
            <p:ph type="title"/>
          </p:nvPr>
        </p:nvSpPr>
        <p:spPr>
          <a:xfrm>
            <a:off x="992394" y="655320"/>
            <a:ext cx="10275046" cy="1981200"/>
          </a:xfrm>
        </p:spPr>
        <p:txBody>
          <a:bodyPr>
            <a:normAutofit/>
          </a:bodyPr>
          <a:lstStyle/>
          <a:p>
            <a:r>
              <a:rPr lang="en-US" sz="2800" u="none" strike="noStrike" dirty="0">
                <a:solidFill>
                  <a:schemeClr val="tx1">
                    <a:lumMod val="95000"/>
                  </a:schemeClr>
                </a:solidFill>
                <a:effectLst/>
                <a:uFill>
                  <a:solidFill>
                    <a:srgbClr val="000000"/>
                  </a:solidFill>
                </a:uFill>
                <a:latin typeface="+mn-lt"/>
                <a:ea typeface="Palatino Linotype" panose="02040502050505030304" pitchFamily="18" charset="0"/>
                <a:cs typeface="Palatino Linotype" panose="02040502050505030304" pitchFamily="18" charset="0"/>
              </a:rPr>
              <a:t>-&gt; For the configuration mode, we choose the </a:t>
            </a:r>
            <a:r>
              <a:rPr lang="en-US" sz="2800" b="1" u="none" strike="noStrike" dirty="0">
                <a:solidFill>
                  <a:schemeClr val="tx1">
                    <a:lumMod val="95000"/>
                  </a:schemeClr>
                </a:solidFill>
                <a:effectLst/>
                <a:uFill>
                  <a:solidFill>
                    <a:srgbClr val="000000"/>
                  </a:solidFill>
                </a:uFill>
                <a:latin typeface="+mn-lt"/>
                <a:ea typeface="Palatino Linotype" panose="02040502050505030304" pitchFamily="18" charset="0"/>
                <a:cs typeface="Palatino Linotype" panose="02040502050505030304" pitchFamily="18" charset="0"/>
              </a:rPr>
              <a:t>Use the classic editor</a:t>
            </a:r>
            <a:r>
              <a:rPr lang="en-US" sz="2800" u="none" strike="noStrike" dirty="0">
                <a:solidFill>
                  <a:schemeClr val="tx1">
                    <a:lumMod val="95000"/>
                  </a:schemeClr>
                </a:solidFill>
                <a:effectLst/>
                <a:uFill>
                  <a:solidFill>
                    <a:srgbClr val="000000"/>
                  </a:solidFill>
                </a:uFill>
                <a:latin typeface="+mn-lt"/>
                <a:ea typeface="Palatino Linotype" panose="02040502050505030304" pitchFamily="18" charset="0"/>
                <a:cs typeface="Palatino Linotype" panose="02040502050505030304" pitchFamily="18" charset="0"/>
              </a:rPr>
              <a:t> option:</a:t>
            </a:r>
            <a:br>
              <a:rPr lang="en-US" sz="2800" u="none" strike="noStrike" dirty="0">
                <a:solidFill>
                  <a:schemeClr val="tx1">
                    <a:lumMod val="95000"/>
                  </a:schemeClr>
                </a:solidFill>
                <a:effectLst/>
                <a:uFill>
                  <a:solidFill>
                    <a:srgbClr val="000000"/>
                  </a:solidFill>
                </a:uFill>
                <a:latin typeface="+mn-lt"/>
                <a:ea typeface="Palatino Linotype" panose="02040502050505030304" pitchFamily="18" charset="0"/>
                <a:cs typeface="Palatino Linotype" panose="02040502050505030304" pitchFamily="18" charset="0"/>
              </a:rPr>
            </a:br>
            <a:endParaRPr lang="en-US" sz="2800" dirty="0">
              <a:solidFill>
                <a:schemeClr val="tx1">
                  <a:lumMod val="95000"/>
                </a:schemeClr>
              </a:solidFill>
              <a:latin typeface="+mn-lt"/>
            </a:endParaRPr>
          </a:p>
        </p:txBody>
      </p:sp>
      <p:sp>
        <p:nvSpPr>
          <p:cNvPr id="1048637" name="Rectangle 7"/>
          <p:cNvSpPr>
            <a:spLocks noChangeArrowheads="1"/>
          </p:cNvSpPr>
          <p:nvPr/>
        </p:nvSpPr>
        <p:spPr bwMode="auto">
          <a:xfrm>
            <a:off x="3180080" y="2072640"/>
            <a:ext cx="12192000" cy="45720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2" name="Group 4"/>
          <p:cNvGrpSpPr/>
          <p:nvPr/>
        </p:nvGrpSpPr>
        <p:grpSpPr>
          <a:xfrm>
            <a:off x="3180080" y="2072640"/>
            <a:ext cx="4365625" cy="3698875"/>
            <a:chOff x="0" y="0"/>
            <a:chExt cx="4365625" cy="3698875"/>
          </a:xfrm>
        </p:grpSpPr>
        <p:pic>
          <p:nvPicPr>
            <p:cNvPr id="2097167" name="Picture 5"/>
            <p:cNvPicPr>
              <a:picLocks/>
            </p:cNvPicPr>
            <p:nvPr/>
          </p:nvPicPr>
          <p:blipFill>
            <a:blip r:embed="rId2"/>
            <a:stretch>
              <a:fillRect/>
            </a:stretch>
          </p:blipFill>
          <p:spPr>
            <a:xfrm>
              <a:off x="6350" y="6350"/>
              <a:ext cx="4352925" cy="3686175"/>
            </a:xfrm>
            <a:prstGeom prst="rect">
              <a:avLst/>
            </a:prstGeom>
          </p:spPr>
        </p:pic>
        <p:sp>
          <p:nvSpPr>
            <p:cNvPr id="1048638" name="Shape 20003"/>
            <p:cNvSpPr/>
            <p:nvPr/>
          </p:nvSpPr>
          <p:spPr>
            <a:xfrm>
              <a:off x="0" y="0"/>
              <a:ext cx="4365625" cy="0"/>
            </a:xfrm>
            <a:custGeom>
              <a:avLst/>
              <a:gdLst/>
              <a:ahLst/>
              <a:cxnLst/>
              <a:rect l="0" t="0" r="0" b="0"/>
              <a:pathLst>
                <a:path w="4365625">
                  <a:moveTo>
                    <a:pt x="0" y="0"/>
                  </a:moveTo>
                  <a:lnTo>
                    <a:pt x="43656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39" name="Shape 20004"/>
            <p:cNvSpPr/>
            <p:nvPr/>
          </p:nvSpPr>
          <p:spPr>
            <a:xfrm>
              <a:off x="0" y="0"/>
              <a:ext cx="0" cy="3698875"/>
            </a:xfrm>
            <a:custGeom>
              <a:avLst/>
              <a:gdLst/>
              <a:ahLst/>
              <a:cxnLst/>
              <a:rect l="0" t="0" r="0" b="0"/>
              <a:pathLst>
                <a:path h="3698875">
                  <a:moveTo>
                    <a:pt x="0" y="0"/>
                  </a:moveTo>
                  <a:lnTo>
                    <a:pt x="0" y="3698875"/>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40" name="Shape 20005"/>
            <p:cNvSpPr/>
            <p:nvPr/>
          </p:nvSpPr>
          <p:spPr>
            <a:xfrm>
              <a:off x="4365625" y="0"/>
              <a:ext cx="0" cy="3698875"/>
            </a:xfrm>
            <a:custGeom>
              <a:avLst/>
              <a:gdLst/>
              <a:ahLst/>
              <a:cxnLst/>
              <a:rect l="0" t="0" r="0" b="0"/>
              <a:pathLst>
                <a:path h="3698875">
                  <a:moveTo>
                    <a:pt x="0" y="0"/>
                  </a:moveTo>
                  <a:lnTo>
                    <a:pt x="0" y="3698875"/>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41" name="Shape 20006"/>
            <p:cNvSpPr/>
            <p:nvPr/>
          </p:nvSpPr>
          <p:spPr>
            <a:xfrm>
              <a:off x="0" y="3698875"/>
              <a:ext cx="4365625" cy="0"/>
            </a:xfrm>
            <a:custGeom>
              <a:avLst/>
              <a:gdLst/>
              <a:ahLst/>
              <a:cxnLst/>
              <a:rect l="0" t="0" r="0" b="0"/>
              <a:pathLst>
                <a:path w="4365625">
                  <a:moveTo>
                    <a:pt x="0" y="0"/>
                  </a:moveTo>
                  <a:lnTo>
                    <a:pt x="43656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itle 1"/>
          <p:cNvSpPr>
            <a:spLocks noGrp="1"/>
          </p:cNvSpPr>
          <p:nvPr>
            <p:ph type="title"/>
          </p:nvPr>
        </p:nvSpPr>
        <p:spPr>
          <a:xfrm>
            <a:off x="331893" y="1191260"/>
            <a:ext cx="11277600" cy="4475480"/>
          </a:xfrm>
        </p:spPr>
        <p:txBody>
          <a:bodyPr>
            <a:normAutofit/>
          </a:bodyPr>
          <a:lstStyle/>
          <a:p>
            <a:pPr marL="577850" marR="9525" indent="-6350">
              <a:lnSpc>
                <a:spcPct val="95000"/>
              </a:lnSpc>
              <a:spcBef>
                <a:spcPts val="0"/>
              </a:spcBef>
              <a:spcAft>
                <a:spcPts val="835"/>
              </a:spcAft>
            </a:pPr>
            <a:r>
              <a:rPr lang="en-US" sz="2800" dirty="0">
                <a:solidFill>
                  <a:schemeClr val="tx1">
                    <a:lumMod val="95000"/>
                  </a:schemeClr>
                </a:solidFill>
                <a:latin typeface="+mn-lt"/>
                <a:ea typeface="Palatino Linotype" panose="02040502050505030304" pitchFamily="18" charset="0"/>
                <a:cs typeface="Palatino Linotype" panose="02040502050505030304" pitchFamily="18" charset="0"/>
              </a:rPr>
              <a:t>-&gt; </a:t>
            </a:r>
            <a:r>
              <a:rPr lang="en-US" sz="2800" dirty="0">
                <a:solidFill>
                  <a:schemeClr val="tx1">
                    <a:lumMod val="95000"/>
                  </a:schemeClr>
                </a:solidFill>
                <a:effectLst/>
                <a:latin typeface="+mn-lt"/>
                <a:ea typeface="Palatino Linotype" panose="02040502050505030304" pitchFamily="18" charset="0"/>
                <a:cs typeface="Palatino Linotype" panose="02040502050505030304" pitchFamily="18" charset="0"/>
              </a:rPr>
              <a:t>In Azure Pipelines, there is the choice of either the </a:t>
            </a:r>
            <a:r>
              <a:rPr lang="en-US" sz="2800" i="1" dirty="0">
                <a:solidFill>
                  <a:schemeClr val="tx1">
                    <a:lumMod val="95000"/>
                  </a:schemeClr>
                </a:solidFill>
                <a:effectLst/>
                <a:latin typeface="+mn-lt"/>
                <a:ea typeface="Palatino Linotype" panose="02040502050505030304" pitchFamily="18" charset="0"/>
                <a:cs typeface="Palatino Linotype" panose="02040502050505030304" pitchFamily="18" charset="0"/>
              </a:rPr>
              <a:t>classic editor</a:t>
            </a:r>
            <a:r>
              <a:rPr lang="en-US" sz="2800" dirty="0">
                <a:solidFill>
                  <a:schemeClr val="tx1">
                    <a:lumMod val="95000"/>
                  </a:schemeClr>
                </a:solidFill>
                <a:effectLst/>
                <a:latin typeface="+mn-lt"/>
                <a:ea typeface="Palatino Linotype" panose="02040502050505030304" pitchFamily="18" charset="0"/>
                <a:cs typeface="Palatino Linotype" panose="02040502050505030304" pitchFamily="18" charset="0"/>
              </a:rPr>
              <a:t> mode, which allows us to configure the pipeline via a graphical interface, or the </a:t>
            </a:r>
            <a:r>
              <a:rPr lang="en-US" sz="2800" i="1" dirty="0">
                <a:solidFill>
                  <a:schemeClr val="tx1">
                    <a:lumMod val="95000"/>
                  </a:schemeClr>
                </a:solidFill>
                <a:effectLst/>
                <a:latin typeface="+mn-lt"/>
                <a:ea typeface="Palatino Linotype" panose="02040502050505030304" pitchFamily="18" charset="0"/>
                <a:cs typeface="Palatino Linotype" panose="02040502050505030304" pitchFamily="18" charset="0"/>
              </a:rPr>
              <a:t>YAML pipeline </a:t>
            </a:r>
            <a:r>
              <a:rPr lang="en-US" sz="2800" dirty="0">
                <a:solidFill>
                  <a:schemeClr val="tx1">
                    <a:lumMod val="95000"/>
                  </a:schemeClr>
                </a:solidFill>
                <a:effectLst/>
                <a:latin typeface="+mn-lt"/>
                <a:ea typeface="Palatino Linotype" panose="02040502050505030304" pitchFamily="18" charset="0"/>
                <a:cs typeface="Palatino Linotype" panose="02040502050505030304" pitchFamily="18" charset="0"/>
              </a:rPr>
              <a:t>mode, which involves using a YAML file that describes the configuration of the pipeline.</a:t>
            </a:r>
            <a:br>
              <a:rPr lang="en-US" sz="2800" dirty="0">
                <a:solidFill>
                  <a:schemeClr val="tx1">
                    <a:lumMod val="95000"/>
                  </a:schemeClr>
                </a:solidFill>
                <a:effectLst/>
                <a:latin typeface="+mn-lt"/>
                <a:ea typeface="Palatino Linotype" panose="02040502050505030304" pitchFamily="18" charset="0"/>
                <a:cs typeface="Palatino Linotype" panose="02040502050505030304" pitchFamily="18" charset="0"/>
              </a:rPr>
            </a:br>
            <a:br>
              <a:rPr lang="en-US" sz="2800" dirty="0">
                <a:solidFill>
                  <a:schemeClr val="tx1">
                    <a:lumMod val="95000"/>
                  </a:schemeClr>
                </a:solidFill>
                <a:effectLst/>
                <a:latin typeface="+mn-lt"/>
                <a:ea typeface="Palatino Linotype" panose="02040502050505030304" pitchFamily="18" charset="0"/>
                <a:cs typeface="Palatino Linotype" panose="02040502050505030304" pitchFamily="18" charset="0"/>
              </a:rPr>
            </a:br>
            <a:r>
              <a:rPr lang="en-US" sz="2800" dirty="0">
                <a:solidFill>
                  <a:schemeClr val="tx1">
                    <a:lumMod val="95000"/>
                  </a:schemeClr>
                </a:solidFill>
                <a:effectLst/>
                <a:latin typeface="+mn-lt"/>
                <a:ea typeface="Palatino Linotype" panose="02040502050505030304" pitchFamily="18" charset="0"/>
                <a:cs typeface="Palatino Linotype" panose="02040502050505030304" pitchFamily="18" charset="0"/>
              </a:rPr>
              <a:t>In this lab, we will use the </a:t>
            </a:r>
            <a:r>
              <a:rPr lang="en-US" sz="2800" i="1" dirty="0">
                <a:solidFill>
                  <a:schemeClr val="tx1">
                    <a:lumMod val="95000"/>
                  </a:schemeClr>
                </a:solidFill>
                <a:effectLst/>
                <a:latin typeface="+mn-lt"/>
                <a:ea typeface="Palatino Linotype" panose="02040502050505030304" pitchFamily="18" charset="0"/>
                <a:cs typeface="Palatino Linotype" panose="02040502050505030304" pitchFamily="18" charset="0"/>
              </a:rPr>
              <a:t>classic editor</a:t>
            </a:r>
            <a:r>
              <a:rPr lang="en-US" sz="2800" dirty="0">
                <a:solidFill>
                  <a:schemeClr val="tx1">
                    <a:lumMod val="95000"/>
                  </a:schemeClr>
                </a:solidFill>
                <a:effectLst/>
                <a:latin typeface="+mn-lt"/>
                <a:ea typeface="Palatino Linotype" panose="02040502050505030304" pitchFamily="18" charset="0"/>
                <a:cs typeface="Palatino Linotype" panose="02040502050505030304" pitchFamily="18" charset="0"/>
              </a:rPr>
              <a:t> mode, so that we can visualize the different options and configuration steps.</a:t>
            </a:r>
            <a:br>
              <a:rPr lang="en-US" sz="2800" dirty="0">
                <a:solidFill>
                  <a:schemeClr val="tx1">
                    <a:lumMod val="95000"/>
                  </a:schemeClr>
                </a:solidFill>
                <a:effectLst/>
                <a:latin typeface="+mn-lt"/>
                <a:ea typeface="Palatino Linotype" panose="02040502050505030304" pitchFamily="18" charset="0"/>
                <a:cs typeface="Palatino Linotype" panose="02040502050505030304" pitchFamily="18" charset="0"/>
              </a:rPr>
            </a:br>
            <a:endParaRPr lang="en-US" sz="2800" dirty="0">
              <a:solidFill>
                <a:schemeClr val="tx1">
                  <a:lumMod val="95000"/>
                </a:schemeClr>
              </a:solidFill>
              <a:latin typeface="+mn-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Title 1"/>
          <p:cNvSpPr>
            <a:spLocks noGrp="1"/>
          </p:cNvSpPr>
          <p:nvPr>
            <p:ph type="title"/>
          </p:nvPr>
        </p:nvSpPr>
        <p:spPr>
          <a:xfrm>
            <a:off x="349956" y="1640002"/>
            <a:ext cx="11119555" cy="3144520"/>
          </a:xfrm>
        </p:spPr>
        <p:txBody>
          <a:bodyPr>
            <a:normAutofit/>
          </a:bodyPr>
          <a:lstStyle/>
          <a:p>
            <a:pPr marL="342900" marR="9525" lvl="0" indent="-342900" fontAlgn="base">
              <a:lnSpc>
                <a:spcPct val="95000"/>
              </a:lnSpc>
              <a:spcBef>
                <a:spcPts val="0"/>
              </a:spcBef>
              <a:spcAft>
                <a:spcPts val="835"/>
              </a:spcAft>
            </a:pPr>
            <a:r>
              <a:rPr lang="en-US" sz="2800" u="none" strike="noStrike" dirty="0">
                <a:solidFill>
                  <a:schemeClr val="tx1">
                    <a:lumMod val="95000"/>
                  </a:schemeClr>
                </a:solidFill>
                <a:effectLst/>
                <a:uFill>
                  <a:solidFill>
                    <a:srgbClr val="000000"/>
                  </a:solidFill>
                </a:uFill>
                <a:latin typeface="+mn-lt"/>
                <a:ea typeface="MS UI Gothic" panose="020B0600070205080204" pitchFamily="34" charset="-128"/>
                <a:cs typeface="Palatino Linotype" panose="02040502050505030304" pitchFamily="18" charset="0"/>
              </a:rPr>
              <a:t>   -&gt;The first configuration step of the pipeline consists of selecting the repository that contains the application's sources.</a:t>
            </a:r>
            <a:br>
              <a:rPr lang="en-US" sz="2800" u="none" strike="noStrike" dirty="0">
                <a:solidFill>
                  <a:schemeClr val="tx1">
                    <a:lumMod val="95000"/>
                  </a:schemeClr>
                </a:solidFill>
                <a:effectLst/>
                <a:uFill>
                  <a:solidFill>
                    <a:srgbClr val="000000"/>
                  </a:solidFill>
                </a:uFill>
                <a:latin typeface="+mn-lt"/>
                <a:ea typeface="MS UI Gothic" panose="020B0600070205080204" pitchFamily="34" charset="-128"/>
                <a:cs typeface="Palatino Linotype" panose="02040502050505030304" pitchFamily="18" charset="0"/>
              </a:rPr>
            </a:br>
            <a:r>
              <a:rPr lang="en-US" sz="2800" dirty="0">
                <a:solidFill>
                  <a:schemeClr val="tx1">
                    <a:lumMod val="95000"/>
                  </a:schemeClr>
                </a:solidFill>
                <a:effectLst/>
                <a:latin typeface="+mn-lt"/>
                <a:ea typeface="MS UI Gothic" panose="020B0600070205080204" pitchFamily="34" charset="-128"/>
                <a:cs typeface="Palatino Linotype" panose="02040502050505030304" pitchFamily="18" charset="0"/>
              </a:rPr>
              <a:t>Today, Azure Pipelines supports several types of Git, such as Azure Repos,</a:t>
            </a:r>
            <a:br>
              <a:rPr lang="en-US" sz="2800" dirty="0">
                <a:solidFill>
                  <a:schemeClr val="tx1">
                    <a:lumMod val="95000"/>
                  </a:schemeClr>
                </a:solidFill>
                <a:effectLst/>
                <a:latin typeface="+mn-lt"/>
                <a:ea typeface="MS UI Gothic" panose="020B0600070205080204" pitchFamily="34" charset="-128"/>
                <a:cs typeface="Palatino Linotype" panose="02040502050505030304" pitchFamily="18" charset="0"/>
              </a:rPr>
            </a:br>
            <a:r>
              <a:rPr lang="en-US" sz="2800" dirty="0">
                <a:solidFill>
                  <a:schemeClr val="tx1">
                    <a:lumMod val="95000"/>
                  </a:schemeClr>
                </a:solidFill>
                <a:effectLst/>
                <a:latin typeface="+mn-lt"/>
                <a:ea typeface="MS UI Gothic" panose="020B0600070205080204" pitchFamily="34" charset="-128"/>
                <a:cs typeface="Palatino Linotype" panose="02040502050505030304" pitchFamily="18" charset="0"/>
              </a:rPr>
              <a:t>GitHub, Bitbucket, and Subversion, and so on. We will therefore select </a:t>
            </a:r>
            <a:r>
              <a:rPr lang="en-US" sz="2800" b="1" dirty="0">
                <a:solidFill>
                  <a:schemeClr val="tx1">
                    <a:lumMod val="95000"/>
                  </a:schemeClr>
                </a:solidFill>
                <a:effectLst/>
                <a:latin typeface="+mn-lt"/>
                <a:ea typeface="MS UI Gothic" panose="020B0600070205080204" pitchFamily="34" charset="-128"/>
                <a:cs typeface="Palatino Linotype" panose="02040502050505030304" pitchFamily="18" charset="0"/>
              </a:rPr>
              <a:t>Azure Repos Git</a:t>
            </a:r>
            <a:r>
              <a:rPr lang="en-US" sz="2800" dirty="0">
                <a:solidFill>
                  <a:schemeClr val="tx1">
                    <a:lumMod val="95000"/>
                  </a:schemeClr>
                </a:solidFill>
                <a:effectLst/>
                <a:latin typeface="+mn-lt"/>
                <a:ea typeface="MS UI Gothic" panose="020B0600070205080204" pitchFamily="34" charset="-128"/>
                <a:cs typeface="Palatino Linotype" panose="02040502050505030304" pitchFamily="18" charset="0"/>
              </a:rPr>
              <a:t> in the repository that contains the imported sources, as shown in the following screenshot:</a:t>
            </a:r>
            <a:br>
              <a:rPr lang="en-US" sz="2800" dirty="0">
                <a:solidFill>
                  <a:schemeClr val="tx1">
                    <a:lumMod val="95000"/>
                  </a:schemeClr>
                </a:solidFill>
                <a:effectLst/>
                <a:latin typeface="+mn-lt"/>
                <a:ea typeface="MS UI Gothic" panose="020B0600070205080204" pitchFamily="34" charset="-128"/>
                <a:cs typeface="Palatino Linotype" panose="02040502050505030304" pitchFamily="18" charset="0"/>
              </a:rPr>
            </a:br>
            <a:endParaRPr lang="en-US" sz="2800" dirty="0">
              <a:solidFill>
                <a:schemeClr val="tx1">
                  <a:lumMod val="95000"/>
                </a:schemeClr>
              </a:solidFill>
              <a:latin typeface="+mn-lt"/>
              <a:ea typeface="MS UI Gothic" panose="020B0600070205080204" pitchFamily="34" charset="-128"/>
            </a:endParaRPr>
          </a:p>
        </p:txBody>
      </p:sp>
      <p:sp>
        <p:nvSpPr>
          <p:cNvPr id="1048644" name="Rectangle 7"/>
          <p:cNvSpPr>
            <a:spLocks noChangeArrowheads="1"/>
          </p:cNvSpPr>
          <p:nvPr/>
        </p:nvSpPr>
        <p:spPr bwMode="auto">
          <a:xfrm>
            <a:off x="3870960" y="3891280"/>
            <a:ext cx="8107680" cy="6575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3660966" y="1113709"/>
            <a:ext cx="5058854" cy="4630581"/>
            <a:chOff x="0" y="0"/>
            <a:chExt cx="3803650" cy="2146300"/>
          </a:xfrm>
        </p:grpSpPr>
        <p:pic>
          <p:nvPicPr>
            <p:cNvPr id="2097168" name="Picture 4"/>
            <p:cNvPicPr>
              <a:picLocks/>
            </p:cNvPicPr>
            <p:nvPr/>
          </p:nvPicPr>
          <p:blipFill>
            <a:blip r:embed="rId2"/>
            <a:stretch>
              <a:fillRect/>
            </a:stretch>
          </p:blipFill>
          <p:spPr>
            <a:xfrm>
              <a:off x="6350" y="6350"/>
              <a:ext cx="3790950" cy="2133600"/>
            </a:xfrm>
            <a:prstGeom prst="rect">
              <a:avLst/>
            </a:prstGeom>
          </p:spPr>
        </p:pic>
        <p:sp>
          <p:nvSpPr>
            <p:cNvPr id="1048645" name="Shape 20044"/>
            <p:cNvSpPr/>
            <p:nvPr/>
          </p:nvSpPr>
          <p:spPr>
            <a:xfrm>
              <a:off x="0" y="0"/>
              <a:ext cx="3803650" cy="0"/>
            </a:xfrm>
            <a:custGeom>
              <a:avLst/>
              <a:gdLst/>
              <a:ahLst/>
              <a:cxnLst/>
              <a:rect l="0" t="0" r="0" b="0"/>
              <a:pathLst>
                <a:path w="3803650">
                  <a:moveTo>
                    <a:pt x="0" y="0"/>
                  </a:moveTo>
                  <a:lnTo>
                    <a:pt x="3803650"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46" name="Shape 20045"/>
            <p:cNvSpPr/>
            <p:nvPr/>
          </p:nvSpPr>
          <p:spPr>
            <a:xfrm>
              <a:off x="0" y="0"/>
              <a:ext cx="0" cy="2146300"/>
            </a:xfrm>
            <a:custGeom>
              <a:avLst/>
              <a:gdLst/>
              <a:ahLst/>
              <a:cxnLst/>
              <a:rect l="0" t="0" r="0" b="0"/>
              <a:pathLst>
                <a:path h="2146300">
                  <a:moveTo>
                    <a:pt x="0" y="0"/>
                  </a:moveTo>
                  <a:lnTo>
                    <a:pt x="0" y="214630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47" name="Shape 20046"/>
            <p:cNvSpPr/>
            <p:nvPr/>
          </p:nvSpPr>
          <p:spPr>
            <a:xfrm>
              <a:off x="3803650" y="0"/>
              <a:ext cx="0" cy="2146300"/>
            </a:xfrm>
            <a:custGeom>
              <a:avLst/>
              <a:gdLst/>
              <a:ahLst/>
              <a:cxnLst/>
              <a:rect l="0" t="0" r="0" b="0"/>
              <a:pathLst>
                <a:path h="2146300">
                  <a:moveTo>
                    <a:pt x="0" y="0"/>
                  </a:moveTo>
                  <a:lnTo>
                    <a:pt x="0" y="214630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48" name="Shape 20047"/>
            <p:cNvSpPr/>
            <p:nvPr/>
          </p:nvSpPr>
          <p:spPr>
            <a:xfrm>
              <a:off x="0" y="2146300"/>
              <a:ext cx="3803650" cy="0"/>
            </a:xfrm>
            <a:custGeom>
              <a:avLst/>
              <a:gdLst/>
              <a:ahLst/>
              <a:cxnLst/>
              <a:rect l="0" t="0" r="0" b="0"/>
              <a:pathLst>
                <a:path w="3803650">
                  <a:moveTo>
                    <a:pt x="0" y="0"/>
                  </a:moveTo>
                  <a:lnTo>
                    <a:pt x="3803650"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Title 1"/>
          <p:cNvSpPr>
            <a:spLocks noGrp="1"/>
          </p:cNvSpPr>
          <p:nvPr>
            <p:ph type="title"/>
          </p:nvPr>
        </p:nvSpPr>
        <p:spPr>
          <a:xfrm>
            <a:off x="193040" y="457200"/>
            <a:ext cx="11318240" cy="2971800"/>
          </a:xfrm>
        </p:spPr>
        <p:txBody>
          <a:bodyPr>
            <a:normAutofit/>
          </a:bodyPr>
          <a:lstStyle/>
          <a:p>
            <a:pPr marL="342900" marR="9525" lvl="0" indent="-342900" fontAlgn="base">
              <a:lnSpc>
                <a:spcPct val="95000"/>
              </a:lnSpc>
              <a:spcBef>
                <a:spcPts val="0"/>
              </a:spcBef>
              <a:spcAft>
                <a:spcPts val="835"/>
              </a:spcAft>
            </a:pPr>
            <a:r>
              <a:rPr lang="en-US" sz="2800" u="none" strike="noStrike" dirty="0">
                <a:solidFill>
                  <a:schemeClr val="tx1">
                    <a:lumMod val="95000"/>
                  </a:schemeClr>
                </a:solidFill>
                <a:effectLst/>
                <a:uFill>
                  <a:solidFill>
                    <a:srgbClr val="000000"/>
                  </a:solidFill>
                </a:uFill>
                <a:latin typeface="+mn-lt"/>
                <a:ea typeface="MS PGothic" panose="020B0600070205080204" pitchFamily="34" charset="-128"/>
                <a:cs typeface="Palatino Linotype" panose="02040502050505030304" pitchFamily="18" charset="0"/>
              </a:rPr>
              <a:t>  -&gt;Azure Pipelines proposes to select a build template that will contain all the preconfigured build steps; there is also the possibility to start from an empty template.</a:t>
            </a:r>
            <a:br>
              <a:rPr lang="en-US" sz="2800" u="none" strike="noStrike" dirty="0">
                <a:solidFill>
                  <a:schemeClr val="tx1">
                    <a:lumMod val="95000"/>
                  </a:schemeClr>
                </a:solidFill>
                <a:effectLst/>
                <a:uFill>
                  <a:solidFill>
                    <a:srgbClr val="000000"/>
                  </a:solidFill>
                </a:uFill>
                <a:latin typeface="+mn-lt"/>
                <a:ea typeface="MS PGothic" panose="020B0600070205080204" pitchFamily="34" charset="-128"/>
                <a:cs typeface="Palatino Linotype" panose="02040502050505030304" pitchFamily="18" charset="0"/>
              </a:rPr>
            </a:br>
            <a:r>
              <a:rPr lang="en-US" sz="2800" dirty="0">
                <a:solidFill>
                  <a:schemeClr val="tx1">
                    <a:lumMod val="95000"/>
                  </a:schemeClr>
                </a:solidFill>
                <a:effectLst/>
                <a:latin typeface="+mn-lt"/>
                <a:ea typeface="MS PGothic" panose="020B0600070205080204" pitchFamily="34" charset="-128"/>
                <a:cs typeface="Palatino Linotype" panose="02040502050505030304" pitchFamily="18" charset="0"/>
              </a:rPr>
              <a:t>Since our project is an ASP.NET core application, we will choose the </a:t>
            </a:r>
            <a:r>
              <a:rPr lang="en-US" sz="2800" b="1" dirty="0">
                <a:solidFill>
                  <a:schemeClr val="tx1">
                    <a:lumMod val="95000"/>
                  </a:schemeClr>
                </a:solidFill>
                <a:effectLst/>
                <a:latin typeface="+mn-lt"/>
                <a:ea typeface="MS PGothic" panose="020B0600070205080204" pitchFamily="34" charset="-128"/>
                <a:cs typeface="Palatino Linotype" panose="02040502050505030304" pitchFamily="18" charset="0"/>
              </a:rPr>
              <a:t>ASP.NET Core</a:t>
            </a:r>
            <a:r>
              <a:rPr lang="en-US" sz="2800" dirty="0">
                <a:solidFill>
                  <a:schemeClr val="tx1">
                    <a:lumMod val="95000"/>
                  </a:schemeClr>
                </a:solidFill>
                <a:effectLst/>
                <a:latin typeface="+mn-lt"/>
                <a:ea typeface="MS PGothic" panose="020B0600070205080204" pitchFamily="34" charset="-128"/>
                <a:cs typeface="Palatino Linotype" panose="02040502050505030304" pitchFamily="18" charset="0"/>
              </a:rPr>
              <a:t> template, as shown in the following screenshot:</a:t>
            </a:r>
            <a:br>
              <a:rPr lang="en-US" sz="2800" dirty="0">
                <a:solidFill>
                  <a:schemeClr val="tx1">
                    <a:lumMod val="95000"/>
                  </a:schemeClr>
                </a:solidFill>
                <a:effectLst/>
                <a:latin typeface="+mn-lt"/>
                <a:ea typeface="MS PGothic" panose="020B0600070205080204" pitchFamily="34" charset="-128"/>
                <a:cs typeface="Palatino Linotype" panose="02040502050505030304" pitchFamily="18" charset="0"/>
              </a:rPr>
            </a:br>
            <a:endParaRPr lang="en-US" sz="2800" dirty="0">
              <a:solidFill>
                <a:schemeClr val="tx1">
                  <a:lumMod val="95000"/>
                </a:schemeClr>
              </a:solidFill>
              <a:latin typeface="+mn-lt"/>
              <a:ea typeface="MS PGothic" panose="020B0600070205080204" pitchFamily="34" charset="-128"/>
            </a:endParaRPr>
          </a:p>
        </p:txBody>
      </p:sp>
      <p:grpSp>
        <p:nvGrpSpPr>
          <p:cNvPr id="2" name="Group 3"/>
          <p:cNvGrpSpPr/>
          <p:nvPr/>
        </p:nvGrpSpPr>
        <p:grpSpPr>
          <a:xfrm>
            <a:off x="3566573" y="3103880"/>
            <a:ext cx="5058854" cy="3087054"/>
            <a:chOff x="0" y="0"/>
            <a:chExt cx="3546475" cy="2336800"/>
          </a:xfrm>
        </p:grpSpPr>
        <p:pic>
          <p:nvPicPr>
            <p:cNvPr id="2097169" name="Picture 4"/>
            <p:cNvPicPr>
              <a:picLocks/>
            </p:cNvPicPr>
            <p:nvPr/>
          </p:nvPicPr>
          <p:blipFill>
            <a:blip r:embed="rId2"/>
            <a:stretch>
              <a:fillRect/>
            </a:stretch>
          </p:blipFill>
          <p:spPr>
            <a:xfrm>
              <a:off x="6350" y="6350"/>
              <a:ext cx="3533775" cy="2324100"/>
            </a:xfrm>
            <a:prstGeom prst="rect">
              <a:avLst/>
            </a:prstGeom>
          </p:spPr>
        </p:pic>
        <p:sp>
          <p:nvSpPr>
            <p:cNvPr id="1048650" name="Shape 20062"/>
            <p:cNvSpPr/>
            <p:nvPr/>
          </p:nvSpPr>
          <p:spPr>
            <a:xfrm>
              <a:off x="0" y="0"/>
              <a:ext cx="3546475" cy="0"/>
            </a:xfrm>
            <a:custGeom>
              <a:avLst/>
              <a:gdLst/>
              <a:ahLst/>
              <a:cxnLst/>
              <a:rect l="0" t="0" r="0" b="0"/>
              <a:pathLst>
                <a:path w="3546475">
                  <a:moveTo>
                    <a:pt x="0" y="0"/>
                  </a:moveTo>
                  <a:lnTo>
                    <a:pt x="354647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51" name="Shape 20063"/>
            <p:cNvSpPr/>
            <p:nvPr/>
          </p:nvSpPr>
          <p:spPr>
            <a:xfrm>
              <a:off x="0" y="0"/>
              <a:ext cx="0" cy="2336800"/>
            </a:xfrm>
            <a:custGeom>
              <a:avLst/>
              <a:gdLst/>
              <a:ahLst/>
              <a:cxnLst/>
              <a:rect l="0" t="0" r="0" b="0"/>
              <a:pathLst>
                <a:path h="2336800">
                  <a:moveTo>
                    <a:pt x="0" y="0"/>
                  </a:moveTo>
                  <a:lnTo>
                    <a:pt x="0" y="233680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52" name="Shape 20064"/>
            <p:cNvSpPr/>
            <p:nvPr/>
          </p:nvSpPr>
          <p:spPr>
            <a:xfrm>
              <a:off x="3546475" y="0"/>
              <a:ext cx="0" cy="2336800"/>
            </a:xfrm>
            <a:custGeom>
              <a:avLst/>
              <a:gdLst/>
              <a:ahLst/>
              <a:cxnLst/>
              <a:rect l="0" t="0" r="0" b="0"/>
              <a:pathLst>
                <a:path h="2336800">
                  <a:moveTo>
                    <a:pt x="0" y="0"/>
                  </a:moveTo>
                  <a:lnTo>
                    <a:pt x="0" y="233680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53" name="Shape 20065"/>
            <p:cNvSpPr/>
            <p:nvPr/>
          </p:nvSpPr>
          <p:spPr>
            <a:xfrm>
              <a:off x="0" y="2336800"/>
              <a:ext cx="3546475" cy="0"/>
            </a:xfrm>
            <a:custGeom>
              <a:avLst/>
              <a:gdLst/>
              <a:ahLst/>
              <a:cxnLst/>
              <a:rect l="0" t="0" r="0" b="0"/>
              <a:pathLst>
                <a:path w="3546475">
                  <a:moveTo>
                    <a:pt x="0" y="0"/>
                  </a:moveTo>
                  <a:lnTo>
                    <a:pt x="354647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Title 1"/>
          <p:cNvSpPr>
            <a:spLocks noGrp="1"/>
          </p:cNvSpPr>
          <p:nvPr>
            <p:ph type="title"/>
          </p:nvPr>
        </p:nvSpPr>
        <p:spPr>
          <a:xfrm>
            <a:off x="335280" y="462280"/>
            <a:ext cx="10739120" cy="2301240"/>
          </a:xfrm>
        </p:spPr>
        <p:txBody>
          <a:bodyPr>
            <a:normAutofit/>
          </a:bodyPr>
          <a:lstStyle/>
          <a:p>
            <a:pPr marL="342900" marR="9525" lvl="0" indent="-342900" fontAlgn="base">
              <a:lnSpc>
                <a:spcPct val="95000"/>
              </a:lnSpc>
              <a:spcBef>
                <a:spcPts val="0"/>
              </a:spcBef>
              <a:spcAft>
                <a:spcPts val="835"/>
              </a:spcAft>
            </a:pPr>
            <a:r>
              <a:rPr lang="en-US" sz="2800" u="none" strike="noStrike" dirty="0">
                <a:solidFill>
                  <a:schemeClr val="tx1">
                    <a:lumMod val="95000"/>
                  </a:schemeClr>
                </a:solidFill>
                <a:effectLst/>
                <a:uFill>
                  <a:solidFill>
                    <a:srgbClr val="000000"/>
                  </a:solidFill>
                </a:uFill>
                <a:latin typeface="+mn-lt"/>
                <a:ea typeface="MS Gothic" panose="020B0609070205080204" pitchFamily="49" charset="-128"/>
                <a:cs typeface="Palatino Linotype" panose="02040502050505030304" pitchFamily="18" charset="0"/>
              </a:rPr>
              <a:t>  -&gt;We configure the </a:t>
            </a:r>
            <a:r>
              <a:rPr lang="en-US" sz="2800" b="1" u="none" strike="noStrike" dirty="0">
                <a:solidFill>
                  <a:schemeClr val="tx1">
                    <a:lumMod val="95000"/>
                  </a:schemeClr>
                </a:solidFill>
                <a:effectLst/>
                <a:uFill>
                  <a:solidFill>
                    <a:srgbClr val="000000"/>
                  </a:solidFill>
                </a:uFill>
                <a:latin typeface="+mn-lt"/>
                <a:ea typeface="MS Gothic" panose="020B0609070205080204" pitchFamily="49" charset="-128"/>
                <a:cs typeface="Palatino Linotype" panose="02040502050505030304" pitchFamily="18" charset="0"/>
              </a:rPr>
              <a:t>Variables</a:t>
            </a:r>
            <a:r>
              <a:rPr lang="en-US" sz="2800" u="none" strike="noStrike" dirty="0">
                <a:solidFill>
                  <a:schemeClr val="tx1">
                    <a:lumMod val="95000"/>
                  </a:schemeClr>
                </a:solidFill>
                <a:effectLst/>
                <a:uFill>
                  <a:solidFill>
                    <a:srgbClr val="000000"/>
                  </a:solidFill>
                </a:uFill>
                <a:latin typeface="+mn-lt"/>
                <a:ea typeface="MS Gothic" panose="020B0609070205080204" pitchFamily="49" charset="-128"/>
                <a:cs typeface="Palatino Linotype" panose="02040502050505030304" pitchFamily="18" charset="0"/>
              </a:rPr>
              <a:t> section, which allows us to fill in a list of variables in a key form, creating a value that can be used in the steps.</a:t>
            </a:r>
            <a:br>
              <a:rPr lang="en-US" sz="2800" u="none" strike="noStrike" dirty="0">
                <a:solidFill>
                  <a:schemeClr val="tx1">
                    <a:lumMod val="95000"/>
                  </a:schemeClr>
                </a:solidFill>
                <a:effectLst/>
                <a:uFill>
                  <a:solidFill>
                    <a:srgbClr val="000000"/>
                  </a:solidFill>
                </a:uFill>
                <a:latin typeface="+mn-lt"/>
                <a:ea typeface="MS Gothic" panose="020B0609070205080204" pitchFamily="49" charset="-128"/>
                <a:cs typeface="Palatino Linotype" panose="02040502050505030304" pitchFamily="18" charset="0"/>
              </a:rPr>
            </a:br>
            <a:r>
              <a:rPr lang="en-US" sz="2800" dirty="0">
                <a:solidFill>
                  <a:schemeClr val="tx1">
                    <a:lumMod val="95000"/>
                  </a:schemeClr>
                </a:solidFill>
                <a:effectLst/>
                <a:latin typeface="+mn-lt"/>
                <a:ea typeface="MS Gothic" panose="020B0609070205080204" pitchFamily="49" charset="-128"/>
                <a:cs typeface="Palatino Linotype" panose="02040502050505030304" pitchFamily="18" charset="0"/>
              </a:rPr>
              <a:t>The following screen shows the </a:t>
            </a:r>
            <a:r>
              <a:rPr lang="en-US" sz="2800" b="1" dirty="0">
                <a:solidFill>
                  <a:schemeClr val="tx1">
                    <a:lumMod val="95000"/>
                  </a:schemeClr>
                </a:solidFill>
                <a:effectLst/>
                <a:latin typeface="+mn-lt"/>
                <a:ea typeface="MS Gothic" panose="020B0609070205080204" pitchFamily="49" charset="-128"/>
                <a:cs typeface="Palatino Linotype" panose="02040502050505030304" pitchFamily="18" charset="0"/>
              </a:rPr>
              <a:t>Variables</a:t>
            </a:r>
            <a:r>
              <a:rPr lang="en-US" sz="2800" dirty="0">
                <a:solidFill>
                  <a:schemeClr val="tx1">
                    <a:lumMod val="95000"/>
                  </a:schemeClr>
                </a:solidFill>
                <a:effectLst/>
                <a:latin typeface="+mn-lt"/>
                <a:ea typeface="MS Gothic" panose="020B0609070205080204" pitchFamily="49" charset="-128"/>
                <a:cs typeface="Palatino Linotype" panose="02040502050505030304" pitchFamily="18" charset="0"/>
              </a:rPr>
              <a:t> tab of our build definition:</a:t>
            </a:r>
            <a:br>
              <a:rPr lang="en-US" sz="2800" dirty="0">
                <a:solidFill>
                  <a:schemeClr val="tx1">
                    <a:lumMod val="95000"/>
                  </a:schemeClr>
                </a:solidFill>
                <a:effectLst/>
                <a:latin typeface="+mn-lt"/>
                <a:ea typeface="MS Gothic" panose="020B0609070205080204" pitchFamily="49" charset="-128"/>
                <a:cs typeface="Palatino Linotype" panose="02040502050505030304" pitchFamily="18" charset="0"/>
              </a:rPr>
            </a:br>
            <a:endParaRPr lang="en-US" sz="2800" dirty="0">
              <a:solidFill>
                <a:schemeClr val="tx1">
                  <a:lumMod val="95000"/>
                </a:schemeClr>
              </a:solidFill>
              <a:latin typeface="+mn-lt"/>
              <a:ea typeface="MS Gothic" panose="020B0609070205080204" pitchFamily="49" charset="-128"/>
            </a:endParaRPr>
          </a:p>
        </p:txBody>
      </p:sp>
      <p:grpSp>
        <p:nvGrpSpPr>
          <p:cNvPr id="2" name="Group 3"/>
          <p:cNvGrpSpPr/>
          <p:nvPr/>
        </p:nvGrpSpPr>
        <p:grpSpPr>
          <a:xfrm>
            <a:off x="2934216" y="3009739"/>
            <a:ext cx="6323568" cy="3472936"/>
            <a:chOff x="0" y="0"/>
            <a:chExt cx="5405298" cy="2014881"/>
          </a:xfrm>
        </p:grpSpPr>
        <p:pic>
          <p:nvPicPr>
            <p:cNvPr id="2097170" name="Picture 4"/>
            <p:cNvPicPr>
              <a:picLocks/>
            </p:cNvPicPr>
            <p:nvPr/>
          </p:nvPicPr>
          <p:blipFill>
            <a:blip r:embed="rId2"/>
            <a:stretch>
              <a:fillRect/>
            </a:stretch>
          </p:blipFill>
          <p:spPr>
            <a:xfrm>
              <a:off x="6350" y="6350"/>
              <a:ext cx="5392598" cy="2002181"/>
            </a:xfrm>
            <a:prstGeom prst="rect">
              <a:avLst/>
            </a:prstGeom>
          </p:spPr>
        </p:pic>
        <p:sp>
          <p:nvSpPr>
            <p:cNvPr id="1048655" name="Shape 20099"/>
            <p:cNvSpPr/>
            <p:nvPr/>
          </p:nvSpPr>
          <p:spPr>
            <a:xfrm>
              <a:off x="0" y="0"/>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56" name="Shape 20100"/>
            <p:cNvSpPr/>
            <p:nvPr/>
          </p:nvSpPr>
          <p:spPr>
            <a:xfrm>
              <a:off x="0" y="0"/>
              <a:ext cx="0" cy="2014881"/>
            </a:xfrm>
            <a:custGeom>
              <a:avLst/>
              <a:gdLst/>
              <a:ahLst/>
              <a:cxnLst/>
              <a:rect l="0" t="0" r="0" b="0"/>
              <a:pathLst>
                <a:path h="2014881">
                  <a:moveTo>
                    <a:pt x="0" y="0"/>
                  </a:moveTo>
                  <a:lnTo>
                    <a:pt x="0" y="2014881"/>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57" name="Shape 20101"/>
            <p:cNvSpPr/>
            <p:nvPr/>
          </p:nvSpPr>
          <p:spPr>
            <a:xfrm>
              <a:off x="5405298" y="0"/>
              <a:ext cx="0" cy="2014881"/>
            </a:xfrm>
            <a:custGeom>
              <a:avLst/>
              <a:gdLst/>
              <a:ahLst/>
              <a:cxnLst/>
              <a:rect l="0" t="0" r="0" b="0"/>
              <a:pathLst>
                <a:path h="2014881">
                  <a:moveTo>
                    <a:pt x="0" y="0"/>
                  </a:moveTo>
                  <a:lnTo>
                    <a:pt x="0" y="2014881"/>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58" name="Shape 20102"/>
            <p:cNvSpPr/>
            <p:nvPr/>
          </p:nvSpPr>
          <p:spPr>
            <a:xfrm>
              <a:off x="0" y="2014881"/>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itle 1"/>
          <p:cNvSpPr>
            <a:spLocks noGrp="1"/>
          </p:cNvSpPr>
          <p:nvPr>
            <p:ph type="title"/>
          </p:nvPr>
        </p:nvSpPr>
        <p:spPr>
          <a:xfrm>
            <a:off x="382794" y="492760"/>
            <a:ext cx="10386806" cy="1010920"/>
          </a:xfrm>
        </p:spPr>
        <p:txBody>
          <a:bodyPr>
            <a:normAutofit/>
          </a:bodyPr>
          <a:lstStyle/>
          <a:p>
            <a:pPr marL="342900" marR="9525" lvl="0" indent="-342900" algn="just" fontAlgn="base">
              <a:lnSpc>
                <a:spcPct val="95000"/>
              </a:lnSpc>
              <a:spcBef>
                <a:spcPts val="0"/>
              </a:spcBef>
              <a:spcAft>
                <a:spcPts val="0"/>
              </a:spcAft>
            </a:pPr>
            <a:r>
              <a:rPr lang="en-US" sz="2800" u="none" strike="noStrike" dirty="0">
                <a:solidFill>
                  <a:schemeClr val="tx1">
                    <a:lumMod val="95000"/>
                  </a:schemeClr>
                </a:solidFill>
                <a:effectLst/>
                <a:uFill>
                  <a:solidFill>
                    <a:srgbClr val="000000"/>
                  </a:solidFill>
                </a:uFill>
                <a:latin typeface="+mn-lt"/>
                <a:ea typeface="MS PGothic" panose="020B0600070205080204" pitchFamily="34" charset="-128"/>
                <a:cs typeface="Palatino Linotype" panose="02040502050505030304" pitchFamily="18" charset="0"/>
              </a:rPr>
              <a:t>  -&gt;We configure the </a:t>
            </a:r>
            <a:r>
              <a:rPr lang="en-US" sz="2800" b="1" u="none" strike="noStrike" dirty="0">
                <a:solidFill>
                  <a:schemeClr val="tx1">
                    <a:lumMod val="95000"/>
                  </a:schemeClr>
                </a:solidFill>
                <a:effectLst/>
                <a:uFill>
                  <a:solidFill>
                    <a:srgbClr val="000000"/>
                  </a:solidFill>
                </a:uFill>
                <a:latin typeface="+mn-lt"/>
                <a:ea typeface="MS PGothic" panose="020B0600070205080204" pitchFamily="34" charset="-128"/>
                <a:cs typeface="Palatino Linotype" panose="02040502050505030304" pitchFamily="18" charset="0"/>
              </a:rPr>
              <a:t>Tasks</a:t>
            </a:r>
            <a:r>
              <a:rPr lang="en-US" sz="2800" u="none" strike="noStrike" dirty="0">
                <a:solidFill>
                  <a:schemeClr val="tx1">
                    <a:lumMod val="95000"/>
                  </a:schemeClr>
                </a:solidFill>
                <a:effectLst/>
                <a:uFill>
                  <a:solidFill>
                    <a:srgbClr val="000000"/>
                  </a:solidFill>
                </a:uFill>
                <a:latin typeface="+mn-lt"/>
                <a:ea typeface="MS PGothic" panose="020B0600070205080204" pitchFamily="34" charset="-128"/>
                <a:cs typeface="Palatino Linotype" panose="02040502050505030304" pitchFamily="18" charset="0"/>
              </a:rPr>
              <a:t> tab, which contains the configuration of all the steps to be performed in the build.</a:t>
            </a:r>
          </a:p>
        </p:txBody>
      </p:sp>
      <p:sp>
        <p:nvSpPr>
          <p:cNvPr id="1048660" name="Rectangle 8"/>
          <p:cNvSpPr>
            <a:spLocks noChangeArrowheads="1"/>
          </p:cNvSpPr>
          <p:nvPr/>
        </p:nvSpPr>
        <p:spPr bwMode="auto">
          <a:xfrm>
            <a:off x="3230880" y="1645920"/>
            <a:ext cx="12192000" cy="45720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US"/>
          </a:p>
        </p:txBody>
      </p:sp>
      <p:pic>
        <p:nvPicPr>
          <p:cNvPr id="2097171" name="Picture 11"/>
          <p:cNvPicPr>
            <a:picLocks/>
          </p:cNvPicPr>
          <p:nvPr/>
        </p:nvPicPr>
        <p:blipFill>
          <a:blip r:embed="rId2"/>
          <a:stretch>
            <a:fillRect/>
          </a:stretch>
        </p:blipFill>
        <p:spPr>
          <a:xfrm>
            <a:off x="3644582" y="1972310"/>
            <a:ext cx="4638675" cy="36855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AC39-9915-3EE7-E277-1544E605F708}"/>
              </a:ext>
            </a:extLst>
          </p:cNvPr>
          <p:cNvSpPr>
            <a:spLocks noGrp="1"/>
          </p:cNvSpPr>
          <p:nvPr>
            <p:ph type="title"/>
          </p:nvPr>
        </p:nvSpPr>
        <p:spPr>
          <a:xfrm>
            <a:off x="685801" y="609601"/>
            <a:ext cx="10131425" cy="734008"/>
          </a:xfrm>
        </p:spPr>
        <p:txBody>
          <a:bodyPr/>
          <a:lstStyle/>
          <a:p>
            <a:r>
              <a:rPr lang="en-IN" b="1" dirty="0"/>
              <a:t>                       Nexus </a:t>
            </a:r>
            <a:r>
              <a:rPr lang="en-IN" b="1" dirty="0" err="1"/>
              <a:t>rEpository</a:t>
            </a:r>
            <a:r>
              <a:rPr lang="en-IN" b="1" dirty="0"/>
              <a:t> </a:t>
            </a:r>
            <a:r>
              <a:rPr lang="en-IN" b="1" dirty="0" err="1"/>
              <a:t>oss</a:t>
            </a:r>
            <a:endParaRPr lang="en-IN" b="1" dirty="0"/>
          </a:p>
        </p:txBody>
      </p:sp>
      <p:sp>
        <p:nvSpPr>
          <p:cNvPr id="4" name="TextBox 3">
            <a:extLst>
              <a:ext uri="{FF2B5EF4-FFF2-40B4-BE49-F238E27FC236}">
                <a16:creationId xmlns:a16="http://schemas.microsoft.com/office/drawing/2014/main" id="{C9DBC1D9-4C98-4667-354B-35F411964A47}"/>
              </a:ext>
            </a:extLst>
          </p:cNvPr>
          <p:cNvSpPr txBox="1"/>
          <p:nvPr/>
        </p:nvSpPr>
        <p:spPr>
          <a:xfrm>
            <a:off x="587829" y="1436914"/>
            <a:ext cx="10703626" cy="6001643"/>
          </a:xfrm>
          <a:prstGeom prst="rect">
            <a:avLst/>
          </a:prstGeom>
          <a:noFill/>
        </p:spPr>
        <p:txBody>
          <a:bodyPr wrap="square">
            <a:spAutoFit/>
          </a:bodyPr>
          <a:lstStyle/>
          <a:p>
            <a:pPr algn="just"/>
            <a:r>
              <a:rPr lang="en-IN" sz="2400" dirty="0"/>
              <a:t>Nexus Repository OSS is an open source repository that supports many artifact formats, including Docker, Java™, and </a:t>
            </a:r>
            <a:r>
              <a:rPr lang="en-IN" sz="2400" dirty="0" err="1"/>
              <a:t>npm</a:t>
            </a:r>
            <a:r>
              <a:rPr lang="en-IN" sz="2400" dirty="0"/>
              <a:t>. With the Nexus tool integration, pipelines in your toolchain can publish and retrieve versioned apps and their dependencies by using central repositories that are accessible from other environments.</a:t>
            </a:r>
          </a:p>
          <a:p>
            <a:pPr algn="just"/>
            <a:endParaRPr lang="en-IN" sz="2400" dirty="0"/>
          </a:p>
          <a:p>
            <a:pPr algn="just"/>
            <a:r>
              <a:rPr lang="en-US" sz="2400" dirty="0"/>
              <a:t>Nexus Repository Manager OSS is a free-to-use artifact repository.</a:t>
            </a:r>
            <a:endParaRPr lang="en-IN" sz="2400" dirty="0"/>
          </a:p>
          <a:p>
            <a:pPr algn="just"/>
            <a:endParaRPr lang="en-IN" sz="2400" dirty="0"/>
          </a:p>
          <a:p>
            <a:pPr algn="just"/>
            <a:r>
              <a:rPr lang="en-US" sz="2400" dirty="0"/>
              <a:t>Install Nexus:</a:t>
            </a:r>
          </a:p>
          <a:p>
            <a:pPr algn="just"/>
            <a:endParaRPr lang="en-US" sz="2400" dirty="0"/>
          </a:p>
          <a:p>
            <a:pPr algn="just"/>
            <a:r>
              <a:rPr lang="en-US" sz="2400" dirty="0"/>
              <a:t>1.Log on to the Nexus server.</a:t>
            </a:r>
          </a:p>
          <a:p>
            <a:pPr algn="just"/>
            <a:r>
              <a:rPr lang="en-US" sz="2400" dirty="0"/>
              <a:t>2.Download the Nexus 2.9. 0 or later zip file and unzip the content to a directory of your choice. See Installing Nexus. ...</a:t>
            </a:r>
          </a:p>
          <a:p>
            <a:pPr algn="just"/>
            <a:r>
              <a:rPr lang="en-US" sz="2400" dirty="0"/>
              <a:t>3.Open the command prompt and start Nexus. Linux: cd &lt;nexus-install-directory&gt; ...</a:t>
            </a:r>
          </a:p>
          <a:p>
            <a:pPr algn="just"/>
            <a:endParaRPr lang="en-US" sz="2400" dirty="0"/>
          </a:p>
          <a:p>
            <a:pPr algn="just"/>
            <a:r>
              <a:rPr lang="en-US" sz="2400" dirty="0"/>
              <a:t>4.Stop Nexus. Linux: ./bin/nexus stop.</a:t>
            </a:r>
            <a:endParaRPr lang="en-IN" sz="2400" dirty="0"/>
          </a:p>
        </p:txBody>
      </p:sp>
    </p:spTree>
    <p:extLst>
      <p:ext uri="{BB962C8B-B14F-4D97-AF65-F5344CB8AC3E}">
        <p14:creationId xmlns:p14="http://schemas.microsoft.com/office/powerpoint/2010/main" val="5470261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1227336" y="1209675"/>
            <a:ext cx="9485352" cy="4630581"/>
            <a:chOff x="0" y="0"/>
            <a:chExt cx="5405298" cy="1614716"/>
          </a:xfrm>
        </p:grpSpPr>
        <p:pic>
          <p:nvPicPr>
            <p:cNvPr id="2097172" name="Picture 4"/>
            <p:cNvPicPr>
              <a:picLocks/>
            </p:cNvPicPr>
            <p:nvPr/>
          </p:nvPicPr>
          <p:blipFill>
            <a:blip r:embed="rId2"/>
            <a:stretch>
              <a:fillRect/>
            </a:stretch>
          </p:blipFill>
          <p:spPr>
            <a:xfrm>
              <a:off x="6350" y="6350"/>
              <a:ext cx="5392598" cy="1602016"/>
            </a:xfrm>
            <a:prstGeom prst="rect">
              <a:avLst/>
            </a:prstGeom>
          </p:spPr>
        </p:pic>
        <p:sp>
          <p:nvSpPr>
            <p:cNvPr id="1048661" name="Shape 20335"/>
            <p:cNvSpPr/>
            <p:nvPr/>
          </p:nvSpPr>
          <p:spPr>
            <a:xfrm>
              <a:off x="0" y="0"/>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62" name="Shape 20336"/>
            <p:cNvSpPr/>
            <p:nvPr/>
          </p:nvSpPr>
          <p:spPr>
            <a:xfrm>
              <a:off x="0" y="0"/>
              <a:ext cx="0" cy="1614716"/>
            </a:xfrm>
            <a:custGeom>
              <a:avLst/>
              <a:gdLst/>
              <a:ahLst/>
              <a:cxnLst/>
              <a:rect l="0" t="0" r="0" b="0"/>
              <a:pathLst>
                <a:path h="1614716">
                  <a:moveTo>
                    <a:pt x="0" y="0"/>
                  </a:moveTo>
                  <a:lnTo>
                    <a:pt x="0" y="1614716"/>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63" name="Shape 20337"/>
            <p:cNvSpPr/>
            <p:nvPr/>
          </p:nvSpPr>
          <p:spPr>
            <a:xfrm>
              <a:off x="5405298" y="0"/>
              <a:ext cx="0" cy="1614716"/>
            </a:xfrm>
            <a:custGeom>
              <a:avLst/>
              <a:gdLst/>
              <a:ahLst/>
              <a:cxnLst/>
              <a:rect l="0" t="0" r="0" b="0"/>
              <a:pathLst>
                <a:path h="1614716">
                  <a:moveTo>
                    <a:pt x="0" y="0"/>
                  </a:moveTo>
                  <a:lnTo>
                    <a:pt x="0" y="1614716"/>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64" name="Shape 20338"/>
            <p:cNvSpPr/>
            <p:nvPr/>
          </p:nvSpPr>
          <p:spPr>
            <a:xfrm>
              <a:off x="0" y="1614716"/>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TextBox 4"/>
          <p:cNvSpPr txBox="1"/>
          <p:nvPr/>
        </p:nvSpPr>
        <p:spPr>
          <a:xfrm>
            <a:off x="325120" y="661470"/>
            <a:ext cx="11186160" cy="1320361"/>
          </a:xfrm>
          <a:prstGeom prst="rect">
            <a:avLst/>
          </a:prstGeom>
          <a:noFill/>
        </p:spPr>
        <p:txBody>
          <a:bodyPr wrap="square">
            <a:spAutoFit/>
          </a:bodyPr>
          <a:lstStyle/>
          <a:p>
            <a:pPr marL="342900" marR="9525" lvl="0" indent="-342900" algn="just" fontAlgn="base">
              <a:lnSpc>
                <a:spcPct val="95000"/>
              </a:lnSpc>
              <a:spcBef>
                <a:spcPts val="0"/>
              </a:spcBef>
              <a:spcAft>
                <a:spcPts val="155"/>
              </a:spcAft>
              <a:buClr>
                <a:srgbClr val="000000"/>
              </a:buClr>
              <a:buSzPts val="1050"/>
              <a:buFont typeface="+mj-lt"/>
              <a:buAutoNum type="arabicPeriod"/>
            </a:pPr>
            <a:r>
              <a:rPr lang="en-US" sz="2800"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t>-&gt;Then, we have the </a:t>
            </a:r>
            <a:r>
              <a:rPr lang="en-US" sz="2800" b="1"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t>Get sources</a:t>
            </a:r>
            <a:r>
              <a:rPr lang="en-US" sz="2800"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t> phase, which contains the configuration of the sources that we did at the beginning; it is, however, possible to modify it here:</a:t>
            </a:r>
          </a:p>
        </p:txBody>
      </p:sp>
      <p:grpSp>
        <p:nvGrpSpPr>
          <p:cNvPr id="2" name="Group 5"/>
          <p:cNvGrpSpPr/>
          <p:nvPr/>
        </p:nvGrpSpPr>
        <p:grpSpPr>
          <a:xfrm>
            <a:off x="2934216" y="2069548"/>
            <a:ext cx="6323568" cy="4630581"/>
            <a:chOff x="0" y="0"/>
            <a:chExt cx="5405298" cy="2613343"/>
          </a:xfrm>
        </p:grpSpPr>
        <p:pic>
          <p:nvPicPr>
            <p:cNvPr id="2097173" name="Picture 6"/>
            <p:cNvPicPr>
              <a:picLocks/>
            </p:cNvPicPr>
            <p:nvPr/>
          </p:nvPicPr>
          <p:blipFill>
            <a:blip r:embed="rId2"/>
            <a:stretch>
              <a:fillRect/>
            </a:stretch>
          </p:blipFill>
          <p:spPr>
            <a:xfrm>
              <a:off x="6350" y="6350"/>
              <a:ext cx="5392598" cy="2600643"/>
            </a:xfrm>
            <a:prstGeom prst="rect">
              <a:avLst/>
            </a:prstGeom>
          </p:spPr>
        </p:pic>
        <p:sp>
          <p:nvSpPr>
            <p:cNvPr id="1048666" name="Shape 20349"/>
            <p:cNvSpPr/>
            <p:nvPr/>
          </p:nvSpPr>
          <p:spPr>
            <a:xfrm>
              <a:off x="0" y="0"/>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67" name="Shape 20350"/>
            <p:cNvSpPr/>
            <p:nvPr/>
          </p:nvSpPr>
          <p:spPr>
            <a:xfrm>
              <a:off x="0" y="0"/>
              <a:ext cx="0" cy="2613343"/>
            </a:xfrm>
            <a:custGeom>
              <a:avLst/>
              <a:gdLst/>
              <a:ahLst/>
              <a:cxnLst/>
              <a:rect l="0" t="0" r="0" b="0"/>
              <a:pathLst>
                <a:path h="2613343">
                  <a:moveTo>
                    <a:pt x="0" y="0"/>
                  </a:moveTo>
                  <a:lnTo>
                    <a:pt x="0" y="2613343"/>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68" name="Shape 20351"/>
            <p:cNvSpPr/>
            <p:nvPr/>
          </p:nvSpPr>
          <p:spPr>
            <a:xfrm>
              <a:off x="5405298" y="0"/>
              <a:ext cx="0" cy="2613343"/>
            </a:xfrm>
            <a:custGeom>
              <a:avLst/>
              <a:gdLst/>
              <a:ahLst/>
              <a:cxnLst/>
              <a:rect l="0" t="0" r="0" b="0"/>
              <a:pathLst>
                <a:path h="2613343">
                  <a:moveTo>
                    <a:pt x="0" y="0"/>
                  </a:moveTo>
                  <a:lnTo>
                    <a:pt x="0" y="2613343"/>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69" name="Shape 20352"/>
            <p:cNvSpPr/>
            <p:nvPr/>
          </p:nvSpPr>
          <p:spPr>
            <a:xfrm>
              <a:off x="0" y="2613343"/>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TextBox 4"/>
          <p:cNvSpPr txBox="1"/>
          <p:nvPr/>
        </p:nvSpPr>
        <p:spPr>
          <a:xfrm>
            <a:off x="528320" y="458776"/>
            <a:ext cx="11135360" cy="1320361"/>
          </a:xfrm>
          <a:prstGeom prst="rect">
            <a:avLst/>
          </a:prstGeom>
          <a:noFill/>
        </p:spPr>
        <p:txBody>
          <a:bodyPr wrap="square">
            <a:spAutoFit/>
          </a:bodyPr>
          <a:lstStyle/>
          <a:p>
            <a:pPr marR="9525" lvl="0" algn="just" fontAlgn="base">
              <a:lnSpc>
                <a:spcPct val="95000"/>
              </a:lnSpc>
              <a:spcBef>
                <a:spcPts val="0"/>
              </a:spcBef>
              <a:spcAft>
                <a:spcPts val="155"/>
              </a:spcAft>
              <a:buClr>
                <a:srgbClr val="000000"/>
              </a:buClr>
              <a:buSzPts val="1050"/>
            </a:pPr>
            <a:r>
              <a:rPr lang="en-US" sz="2800"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t>The last important configuration of our CI pipeline is the configuration of the build trigger in the </a:t>
            </a:r>
            <a:r>
              <a:rPr lang="en-US" sz="2800" b="1"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t>Triggers</a:t>
            </a:r>
            <a:r>
              <a:rPr lang="en-US" sz="2800"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t> tab to enable continuous integration, as shown in the following screenshot:</a:t>
            </a:r>
          </a:p>
        </p:txBody>
      </p:sp>
      <p:pic>
        <p:nvPicPr>
          <p:cNvPr id="2097174" name="Picture 7"/>
          <p:cNvPicPr>
            <a:picLocks/>
          </p:cNvPicPr>
          <p:nvPr/>
        </p:nvPicPr>
        <p:blipFill>
          <a:blip r:embed="rId2"/>
          <a:stretch>
            <a:fillRect/>
          </a:stretch>
        </p:blipFill>
        <p:spPr>
          <a:xfrm>
            <a:off x="1714500" y="2319655"/>
            <a:ext cx="8763000" cy="32099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Title 1"/>
          <p:cNvSpPr>
            <a:spLocks noGrp="1"/>
          </p:cNvSpPr>
          <p:nvPr>
            <p:ph type="title"/>
          </p:nvPr>
        </p:nvSpPr>
        <p:spPr>
          <a:xfrm>
            <a:off x="629920" y="309880"/>
            <a:ext cx="11165840" cy="1981200"/>
          </a:xfrm>
        </p:spPr>
        <p:txBody>
          <a:bodyPr>
            <a:normAutofit/>
          </a:bodyPr>
          <a:lstStyle/>
          <a:p>
            <a:pPr algn="just"/>
            <a:r>
              <a:rPr lang="en-US" sz="2800" dirty="0">
                <a:solidFill>
                  <a:schemeClr val="tx1">
                    <a:lumMod val="95000"/>
                  </a:schemeClr>
                </a:solidFill>
                <a:effectLst/>
                <a:latin typeface="+mn-lt"/>
                <a:ea typeface="MS PGothic" panose="020B0600070205080204" pitchFamily="34" charset="-128"/>
                <a:cs typeface="Palatino Linotype" panose="02040502050505030304" pitchFamily="18" charset="0"/>
              </a:rPr>
              <a:t>-&gt;The configuration of our CI or Build pipeline is complete; we validate and test its execution for the first time by clicking on the </a:t>
            </a:r>
            <a:r>
              <a:rPr lang="en-US" sz="2800" b="1" dirty="0">
                <a:solidFill>
                  <a:schemeClr val="tx1">
                    <a:lumMod val="95000"/>
                  </a:schemeClr>
                </a:solidFill>
                <a:effectLst/>
                <a:latin typeface="+mn-lt"/>
                <a:ea typeface="MS PGothic" panose="020B0600070205080204" pitchFamily="34" charset="-128"/>
                <a:cs typeface="Palatino Linotype" panose="02040502050505030304" pitchFamily="18" charset="0"/>
              </a:rPr>
              <a:t>Save &amp; queue</a:t>
            </a:r>
            <a:r>
              <a:rPr lang="en-US" sz="2800" dirty="0">
                <a:solidFill>
                  <a:schemeClr val="tx1">
                    <a:lumMod val="95000"/>
                  </a:schemeClr>
                </a:solidFill>
                <a:effectLst/>
                <a:latin typeface="+mn-lt"/>
                <a:ea typeface="MS PGothic" panose="020B0600070205080204" pitchFamily="34" charset="-128"/>
                <a:cs typeface="Palatino Linotype" panose="02040502050505030304" pitchFamily="18" charset="0"/>
              </a:rPr>
              <a:t> button:</a:t>
            </a:r>
            <a:endParaRPr lang="en-US" sz="2800" dirty="0">
              <a:solidFill>
                <a:schemeClr val="tx1">
                  <a:lumMod val="95000"/>
                </a:schemeClr>
              </a:solidFill>
              <a:latin typeface="+mn-lt"/>
              <a:ea typeface="MS PGothic" panose="020B0600070205080204" pitchFamily="34" charset="-128"/>
            </a:endParaRPr>
          </a:p>
        </p:txBody>
      </p:sp>
      <p:grpSp>
        <p:nvGrpSpPr>
          <p:cNvPr id="2" name="Group 3"/>
          <p:cNvGrpSpPr/>
          <p:nvPr/>
        </p:nvGrpSpPr>
        <p:grpSpPr>
          <a:xfrm>
            <a:off x="2934216" y="1942818"/>
            <a:ext cx="6323568" cy="2315291"/>
            <a:chOff x="0" y="0"/>
            <a:chExt cx="5270500" cy="1574800"/>
          </a:xfrm>
        </p:grpSpPr>
        <p:pic>
          <p:nvPicPr>
            <p:cNvPr id="2097175" name="Picture 4"/>
            <p:cNvPicPr>
              <a:picLocks/>
            </p:cNvPicPr>
            <p:nvPr/>
          </p:nvPicPr>
          <p:blipFill>
            <a:blip r:embed="rId2"/>
            <a:stretch>
              <a:fillRect/>
            </a:stretch>
          </p:blipFill>
          <p:spPr>
            <a:xfrm>
              <a:off x="6350" y="6350"/>
              <a:ext cx="5257800" cy="1562100"/>
            </a:xfrm>
            <a:prstGeom prst="rect">
              <a:avLst/>
            </a:prstGeom>
          </p:spPr>
        </p:pic>
        <p:sp>
          <p:nvSpPr>
            <p:cNvPr id="1048672" name="Shape 20698"/>
            <p:cNvSpPr/>
            <p:nvPr/>
          </p:nvSpPr>
          <p:spPr>
            <a:xfrm>
              <a:off x="0" y="0"/>
              <a:ext cx="5270500" cy="0"/>
            </a:xfrm>
            <a:custGeom>
              <a:avLst/>
              <a:gdLst/>
              <a:ahLst/>
              <a:cxnLst/>
              <a:rect l="0" t="0" r="0" b="0"/>
              <a:pathLst>
                <a:path w="5270500">
                  <a:moveTo>
                    <a:pt x="0" y="0"/>
                  </a:moveTo>
                  <a:lnTo>
                    <a:pt x="5270500"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73" name="Shape 20699"/>
            <p:cNvSpPr/>
            <p:nvPr/>
          </p:nvSpPr>
          <p:spPr>
            <a:xfrm>
              <a:off x="0" y="0"/>
              <a:ext cx="0" cy="1574800"/>
            </a:xfrm>
            <a:custGeom>
              <a:avLst/>
              <a:gdLst/>
              <a:ahLst/>
              <a:cxnLst/>
              <a:rect l="0" t="0" r="0" b="0"/>
              <a:pathLst>
                <a:path h="1574800">
                  <a:moveTo>
                    <a:pt x="0" y="0"/>
                  </a:moveTo>
                  <a:lnTo>
                    <a:pt x="0" y="157480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74" name="Shape 20700"/>
            <p:cNvSpPr/>
            <p:nvPr/>
          </p:nvSpPr>
          <p:spPr>
            <a:xfrm>
              <a:off x="5270500" y="0"/>
              <a:ext cx="0" cy="1574800"/>
            </a:xfrm>
            <a:custGeom>
              <a:avLst/>
              <a:gdLst/>
              <a:ahLst/>
              <a:cxnLst/>
              <a:rect l="0" t="0" r="0" b="0"/>
              <a:pathLst>
                <a:path h="1574800">
                  <a:moveTo>
                    <a:pt x="0" y="0"/>
                  </a:moveTo>
                  <a:lnTo>
                    <a:pt x="0" y="157480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75" name="Shape 20701"/>
            <p:cNvSpPr/>
            <p:nvPr/>
          </p:nvSpPr>
          <p:spPr>
            <a:xfrm>
              <a:off x="0" y="1574800"/>
              <a:ext cx="5270500" cy="0"/>
            </a:xfrm>
            <a:custGeom>
              <a:avLst/>
              <a:gdLst/>
              <a:ahLst/>
              <a:cxnLst/>
              <a:rect l="0" t="0" r="0" b="0"/>
              <a:pathLst>
                <a:path w="5270500">
                  <a:moveTo>
                    <a:pt x="0" y="0"/>
                  </a:moveTo>
                  <a:lnTo>
                    <a:pt x="5270500"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
        <p:nvSpPr>
          <p:cNvPr id="3" name="TextBox 2">
            <a:extLst>
              <a:ext uri="{FF2B5EF4-FFF2-40B4-BE49-F238E27FC236}">
                <a16:creationId xmlns:a16="http://schemas.microsoft.com/office/drawing/2014/main" id="{CEA2ED8B-69A7-F8FF-3091-1234395099F3}"/>
              </a:ext>
            </a:extLst>
          </p:cNvPr>
          <p:cNvSpPr txBox="1"/>
          <p:nvPr/>
        </p:nvSpPr>
        <p:spPr>
          <a:xfrm>
            <a:off x="1076398" y="4967112"/>
            <a:ext cx="10272884" cy="1384995"/>
          </a:xfrm>
          <a:prstGeom prst="rect">
            <a:avLst/>
          </a:prstGeom>
          <a:noFill/>
        </p:spPr>
        <p:txBody>
          <a:bodyPr wrap="square" rtlCol="0">
            <a:spAutoFit/>
          </a:bodyPr>
          <a:lstStyle/>
          <a:p>
            <a: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At the end of the execution of the build, we have some information, which helps us to analyze the status of the pipeline:</a:t>
            </a:r>
            <a:b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br>
            <a:endParaRPr lang="en-IN"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Title 1"/>
          <p:cNvSpPr>
            <a:spLocks noGrp="1"/>
          </p:cNvSpPr>
          <p:nvPr>
            <p:ph type="title"/>
          </p:nvPr>
        </p:nvSpPr>
        <p:spPr>
          <a:xfrm>
            <a:off x="738394" y="431800"/>
            <a:ext cx="10478246" cy="1981200"/>
          </a:xfrm>
        </p:spPr>
        <p:txBody>
          <a:bodyPr/>
          <a:lstStyle/>
          <a:p>
            <a:r>
              <a:rPr lang="en-US" sz="3000" dirty="0">
                <a:solidFill>
                  <a:schemeClr val="tx1">
                    <a:lumMod val="95000"/>
                  </a:schemeClr>
                </a:solidFill>
                <a:effectLst/>
                <a:latin typeface="+mn-lt"/>
                <a:ea typeface="MS PGothic" panose="020B0600070205080204" pitchFamily="34" charset="-128"/>
                <a:cs typeface="Palatino Linotype" panose="02040502050505030304" pitchFamily="18" charset="0"/>
              </a:rPr>
              <a:t>The following screenshot shows the execution logs:</a:t>
            </a:r>
            <a:br>
              <a:rPr lang="en-US" sz="3000" dirty="0">
                <a:solidFill>
                  <a:schemeClr val="tx1">
                    <a:lumMod val="95000"/>
                  </a:schemeClr>
                </a:solidFill>
                <a:effectLst/>
                <a:latin typeface="+mn-lt"/>
                <a:ea typeface="MS PGothic" panose="020B0600070205080204" pitchFamily="34" charset="-128"/>
                <a:cs typeface="Palatino Linotype" panose="02040502050505030304" pitchFamily="18" charset="0"/>
              </a:rPr>
            </a:br>
            <a:endParaRPr lang="en-US" sz="3000" dirty="0">
              <a:solidFill>
                <a:schemeClr val="tx1">
                  <a:lumMod val="95000"/>
                </a:schemeClr>
              </a:solidFill>
              <a:latin typeface="+mn-lt"/>
              <a:ea typeface="MS PGothic" panose="020B0600070205080204" pitchFamily="34" charset="-128"/>
            </a:endParaRPr>
          </a:p>
        </p:txBody>
      </p:sp>
      <p:pic>
        <p:nvPicPr>
          <p:cNvPr id="2097176" name="Picture 8"/>
          <p:cNvPicPr>
            <a:picLocks/>
          </p:cNvPicPr>
          <p:nvPr/>
        </p:nvPicPr>
        <p:blipFill>
          <a:blip r:embed="rId2"/>
          <a:stretch>
            <a:fillRect/>
          </a:stretch>
        </p:blipFill>
        <p:spPr>
          <a:xfrm>
            <a:off x="4039552" y="1950173"/>
            <a:ext cx="3533775" cy="476488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3741737" y="1454467"/>
            <a:ext cx="5013325" cy="2689225"/>
            <a:chOff x="0" y="0"/>
            <a:chExt cx="5013325" cy="2689225"/>
          </a:xfrm>
        </p:grpSpPr>
        <p:pic>
          <p:nvPicPr>
            <p:cNvPr id="2097177" name="Picture 4"/>
            <p:cNvPicPr>
              <a:picLocks/>
            </p:cNvPicPr>
            <p:nvPr/>
          </p:nvPicPr>
          <p:blipFill>
            <a:blip r:embed="rId2"/>
            <a:stretch>
              <a:fillRect/>
            </a:stretch>
          </p:blipFill>
          <p:spPr>
            <a:xfrm>
              <a:off x="6350" y="6350"/>
              <a:ext cx="5000625" cy="2676525"/>
            </a:xfrm>
            <a:prstGeom prst="rect">
              <a:avLst/>
            </a:prstGeom>
          </p:spPr>
        </p:pic>
        <p:sp>
          <p:nvSpPr>
            <p:cNvPr id="1048678" name="Shape 20745"/>
            <p:cNvSpPr/>
            <p:nvPr/>
          </p:nvSpPr>
          <p:spPr>
            <a:xfrm>
              <a:off x="0" y="0"/>
              <a:ext cx="5013325" cy="0"/>
            </a:xfrm>
            <a:custGeom>
              <a:avLst/>
              <a:gdLst/>
              <a:ahLst/>
              <a:cxnLst/>
              <a:rect l="0" t="0" r="0" b="0"/>
              <a:pathLst>
                <a:path w="5013325">
                  <a:moveTo>
                    <a:pt x="0" y="0"/>
                  </a:moveTo>
                  <a:lnTo>
                    <a:pt x="50133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79" name="Shape 20746"/>
            <p:cNvSpPr/>
            <p:nvPr/>
          </p:nvSpPr>
          <p:spPr>
            <a:xfrm>
              <a:off x="0" y="0"/>
              <a:ext cx="0" cy="2689225"/>
            </a:xfrm>
            <a:custGeom>
              <a:avLst/>
              <a:gdLst/>
              <a:ahLst/>
              <a:cxnLst/>
              <a:rect l="0" t="0" r="0" b="0"/>
              <a:pathLst>
                <a:path h="2689225">
                  <a:moveTo>
                    <a:pt x="0" y="0"/>
                  </a:moveTo>
                  <a:lnTo>
                    <a:pt x="0" y="2689225"/>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80" name="Shape 20747"/>
            <p:cNvSpPr/>
            <p:nvPr/>
          </p:nvSpPr>
          <p:spPr>
            <a:xfrm>
              <a:off x="5013325" y="0"/>
              <a:ext cx="0" cy="2689225"/>
            </a:xfrm>
            <a:custGeom>
              <a:avLst/>
              <a:gdLst/>
              <a:ahLst/>
              <a:cxnLst/>
              <a:rect l="0" t="0" r="0" b="0"/>
              <a:pathLst>
                <a:path h="2689225">
                  <a:moveTo>
                    <a:pt x="0" y="0"/>
                  </a:moveTo>
                  <a:lnTo>
                    <a:pt x="0" y="2689225"/>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81" name="Shape 20748"/>
            <p:cNvSpPr/>
            <p:nvPr/>
          </p:nvSpPr>
          <p:spPr>
            <a:xfrm>
              <a:off x="0" y="2689225"/>
              <a:ext cx="5013325" cy="0"/>
            </a:xfrm>
            <a:custGeom>
              <a:avLst/>
              <a:gdLst/>
              <a:ahLst/>
              <a:cxnLst/>
              <a:rect l="0" t="0" r="0" b="0"/>
              <a:pathLst>
                <a:path w="5013325">
                  <a:moveTo>
                    <a:pt x="0" y="0"/>
                  </a:moveTo>
                  <a:lnTo>
                    <a:pt x="50133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
        <p:nvSpPr>
          <p:cNvPr id="1048682" name="Rectangle 3"/>
          <p:cNvSpPr>
            <a:spLocks noChangeArrowheads="1"/>
          </p:cNvSpPr>
          <p:nvPr/>
        </p:nvSpPr>
        <p:spPr bwMode="auto">
          <a:xfrm>
            <a:off x="-294640" y="375920"/>
            <a:ext cx="12192000" cy="45720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3" name="Group 10"/>
          <p:cNvGrpSpPr/>
          <p:nvPr/>
        </p:nvGrpSpPr>
        <p:grpSpPr>
          <a:xfrm flipV="1">
            <a:off x="-294640" y="330201"/>
            <a:ext cx="45720" cy="45719"/>
            <a:chOff x="0" y="0"/>
            <a:chExt cx="45720" cy="45720"/>
          </a:xfrm>
        </p:grpSpPr>
        <p:sp>
          <p:nvSpPr>
            <p:cNvPr id="1048683" name="Shape 20731"/>
            <p:cNvSpPr/>
            <p:nvPr/>
          </p:nvSpPr>
          <p:spPr>
            <a:xfrm>
              <a:off x="0" y="0"/>
              <a:ext cx="45720" cy="45720"/>
            </a:xfrm>
            <a:custGeom>
              <a:avLst/>
              <a:gdLst/>
              <a:ahLst/>
              <a:cxnLst/>
              <a:rect l="0" t="0" r="0" b="0"/>
              <a:pathLst>
                <a:path w="45720" h="45720">
                  <a:moveTo>
                    <a:pt x="22860" y="0"/>
                  </a:moveTo>
                  <a:cubicBezTo>
                    <a:pt x="35484" y="0"/>
                    <a:pt x="45720" y="10236"/>
                    <a:pt x="45720" y="22860"/>
                  </a:cubicBezTo>
                  <a:cubicBezTo>
                    <a:pt x="45720" y="35496"/>
                    <a:pt x="35484" y="45720"/>
                    <a:pt x="22860" y="45720"/>
                  </a:cubicBezTo>
                  <a:cubicBezTo>
                    <a:pt x="10236" y="45720"/>
                    <a:pt x="0" y="35496"/>
                    <a:pt x="0" y="22860"/>
                  </a:cubicBezTo>
                  <a:cubicBezTo>
                    <a:pt x="0" y="10236"/>
                    <a:pt x="10236" y="0"/>
                    <a:pt x="22860" y="0"/>
                  </a:cubicBezTo>
                  <a:close/>
                </a:path>
              </a:pathLst>
            </a:custGeom>
            <a:ln w="0" cap="flat">
              <a:miter lim="127000"/>
            </a:ln>
          </p:spPr>
          <p:style>
            <a:lnRef idx="0">
              <a:srgbClr val="000000">
                <a:alpha val="0"/>
              </a:srgbClr>
            </a:lnRef>
            <a:fillRef idx="1">
              <a:srgbClr val="000000"/>
            </a:fillRef>
            <a:effectRef idx="0">
              <a:scrgbClr r="0" g="0" b="0"/>
            </a:effectRef>
            <a:fontRef idx="none">
              <a:srgbClr val="000000"/>
            </a:fontRef>
          </p:style>
          <p:txBody>
            <a:bodyPr/>
            <a:lstStyle/>
            <a:p>
              <a:endParaRPr lang="en-US"/>
            </a:p>
          </p:txBody>
        </p:sp>
      </p:grpSp>
      <p:sp>
        <p:nvSpPr>
          <p:cNvPr id="1048684" name="Rectangle 4"/>
          <p:cNvSpPr>
            <a:spLocks noChangeArrowheads="1"/>
          </p:cNvSpPr>
          <p:nvPr/>
        </p:nvSpPr>
        <p:spPr bwMode="auto">
          <a:xfrm>
            <a:off x="1043623" y="602159"/>
            <a:ext cx="11266226" cy="55399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3000" b="0" i="0" u="none" strike="noStrike" cap="none" normalizeH="0" baseline="0" dirty="0">
                <a:ln>
                  <a:noFill/>
                </a:ln>
                <a:solidFill>
                  <a:schemeClr val="tx1">
                    <a:lumMod val="95000"/>
                  </a:schemeClr>
                </a:solidFill>
                <a:effectLst/>
                <a:latin typeface="Arial" panose="020B0604020202020204" pitchFamily="34" charset="0"/>
                <a:ea typeface="Palatino Linotype" panose="02040502050505030304" pitchFamily="18" charset="0"/>
                <a:cs typeface="Palatino Linotype" panose="02040502050505030304" pitchFamily="18" charset="0"/>
              </a:rPr>
              <a:t> -&gt;</a:t>
            </a:r>
            <a:r>
              <a:rPr kumimoji="0" lang="en-US" altLang="en-US" sz="3000" b="0" i="0" u="none" strike="noStrike" cap="none" normalizeH="0" baseline="0" dirty="0">
                <a:ln>
                  <a:noFill/>
                </a:ln>
                <a:solidFill>
                  <a:schemeClr val="tx1">
                    <a:lumMod val="95000"/>
                  </a:schemeClr>
                </a:solidFill>
                <a:effectLst/>
                <a:ea typeface="Palatino Linotype" panose="02040502050505030304" pitchFamily="18" charset="0"/>
                <a:cs typeface="Palatino Linotype" panose="02040502050505030304" pitchFamily="18" charset="0"/>
              </a:rPr>
              <a:t>The results of the execution of the unit tests are as follows:</a:t>
            </a:r>
            <a:endParaRPr kumimoji="0" lang="en-US" altLang="en-US" sz="3000" b="0" i="0" u="none" strike="noStrike" cap="none" normalizeH="0" baseline="0" dirty="0">
              <a:ln>
                <a:noFill/>
              </a:ln>
              <a:solidFill>
                <a:schemeClr val="tx1">
                  <a:lumMod val="95000"/>
                </a:schemeClr>
              </a:solidFill>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5" name="Rectangle 25"/>
          <p:cNvSpPr>
            <a:spLocks noChangeArrowheads="1"/>
          </p:cNvSpPr>
          <p:nvPr/>
        </p:nvSpPr>
        <p:spPr bwMode="auto">
          <a:xfrm>
            <a:off x="0" y="0"/>
            <a:ext cx="12192000" cy="45720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US"/>
          </a:p>
        </p:txBody>
      </p:sp>
      <p:sp>
        <p:nvSpPr>
          <p:cNvPr id="1048686" name="Rectangle 53"/>
          <p:cNvSpPr>
            <a:spLocks noChangeArrowheads="1"/>
          </p:cNvSpPr>
          <p:nvPr/>
        </p:nvSpPr>
        <p:spPr bwMode="auto">
          <a:xfrm>
            <a:off x="2032000" y="2286000"/>
            <a:ext cx="12192000" cy="45720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US"/>
          </a:p>
        </p:txBody>
      </p:sp>
      <p:sp>
        <p:nvSpPr>
          <p:cNvPr id="1048687" name="TextBox 47"/>
          <p:cNvSpPr txBox="1"/>
          <p:nvPr/>
        </p:nvSpPr>
        <p:spPr>
          <a:xfrm>
            <a:off x="1168400" y="540603"/>
            <a:ext cx="8260080" cy="553998"/>
          </a:xfrm>
          <a:prstGeom prst="rect">
            <a:avLst/>
          </a:prstGeom>
          <a:noFill/>
        </p:spPr>
        <p:txBody>
          <a:bodyPr wrap="square" rtlCol="0">
            <a:spAutoFit/>
          </a:bodyPr>
          <a:lstStyle/>
          <a:p>
            <a:r>
              <a:rPr lang="en-US" sz="3000" dirty="0"/>
              <a:t>-&gt;The following shows the public artifacts.</a:t>
            </a:r>
          </a:p>
        </p:txBody>
      </p:sp>
      <p:pic>
        <p:nvPicPr>
          <p:cNvPr id="2097178" name="Picture 59"/>
          <p:cNvPicPr>
            <a:picLocks/>
          </p:cNvPicPr>
          <p:nvPr/>
        </p:nvPicPr>
        <p:blipFill>
          <a:blip r:embed="rId2"/>
          <a:stretch>
            <a:fillRect/>
          </a:stretch>
        </p:blipFill>
        <p:spPr>
          <a:xfrm>
            <a:off x="2878455" y="1714501"/>
            <a:ext cx="6086475" cy="2400300"/>
          </a:xfrm>
          <a:prstGeom prst="rect">
            <a:avLst/>
          </a:prstGeom>
        </p:spPr>
      </p:pic>
      <p:sp>
        <p:nvSpPr>
          <p:cNvPr id="1048688" name="TextBox 61"/>
          <p:cNvSpPr txBox="1"/>
          <p:nvPr/>
        </p:nvSpPr>
        <p:spPr>
          <a:xfrm>
            <a:off x="960055" y="4686300"/>
            <a:ext cx="10678160" cy="969496"/>
          </a:xfrm>
          <a:prstGeom prst="rect">
            <a:avLst/>
          </a:prstGeom>
          <a:noFill/>
        </p:spPr>
        <p:txBody>
          <a:bodyPr wrap="square">
            <a:spAutoFit/>
          </a:bodyPr>
          <a:lstStyle/>
          <a:p>
            <a:pPr marL="3175" marR="9525" indent="-6350">
              <a:lnSpc>
                <a:spcPct val="95000"/>
              </a:lnSpc>
              <a:spcBef>
                <a:spcPts val="0"/>
              </a:spcBef>
              <a:spcAft>
                <a:spcPts val="835"/>
              </a:spcAft>
            </a:pPr>
            <a:r>
              <a:rPr lang="en-US" sz="3000" dirty="0">
                <a:solidFill>
                  <a:schemeClr val="tx1">
                    <a:lumMod val="95000"/>
                  </a:schemeClr>
                </a:solidFill>
                <a:effectLst/>
                <a:ea typeface="MS PGothic" panose="020B0600070205080204" pitchFamily="34" charset="-128"/>
                <a:cs typeface="Palatino Linotype" panose="02040502050505030304" pitchFamily="18" charset="0"/>
              </a:rPr>
              <a:t> -&gt;Now we know our CI build is configured and operational, we will create and configure a deployment release for the CD pipeline</a:t>
            </a:r>
            <a:r>
              <a:rPr lang="en-US" sz="3000" dirty="0">
                <a:solidFill>
                  <a:schemeClr val="tx1">
                    <a:lumMod val="95000"/>
                  </a:schemeClr>
                </a:solidFill>
                <a:ea typeface="MS PGothic" panose="020B0600070205080204" pitchFamily="34" charset="-128"/>
                <a:cs typeface="Palatino Linotype" panose="02040502050505030304" pitchFamily="18" charset="0"/>
              </a:rPr>
              <a:t>.</a:t>
            </a:r>
            <a:endParaRPr lang="en-US" sz="3000" dirty="0">
              <a:solidFill>
                <a:schemeClr val="tx1">
                  <a:lumMod val="95000"/>
                </a:schemeClr>
              </a:solidFill>
              <a:effectLst/>
              <a:ea typeface="Palatino Linotype" panose="02040502050505030304" pitchFamily="18" charset="0"/>
              <a:cs typeface="Palatino Linotype" panose="0204050205050503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9" name="Title 1"/>
          <p:cNvSpPr>
            <a:spLocks noGrp="1"/>
          </p:cNvSpPr>
          <p:nvPr>
            <p:ph type="title"/>
          </p:nvPr>
        </p:nvSpPr>
        <p:spPr>
          <a:xfrm>
            <a:off x="1256554" y="462280"/>
            <a:ext cx="10285206" cy="1981200"/>
          </a:xfrm>
        </p:spPr>
        <p:txBody>
          <a:bodyPr/>
          <a:lstStyle/>
          <a:p>
            <a:r>
              <a:rPr lang="en-US" sz="4000" b="1" i="1" dirty="0">
                <a:solidFill>
                  <a:schemeClr val="tx1">
                    <a:lumMod val="95000"/>
                  </a:schemeClr>
                </a:solidFill>
                <a:effectLst/>
                <a:latin typeface="+mn-lt"/>
                <a:ea typeface="Arial" panose="020B0604020202020204" pitchFamily="34" charset="0"/>
                <a:cs typeface="Palatino Linotype" panose="02040502050505030304" pitchFamily="18" charset="0"/>
              </a:rPr>
              <a:t>Creating the CD pipeline: the release</a:t>
            </a:r>
            <a:br>
              <a:rPr lang="en-US" sz="4000" b="1" i="1" dirty="0">
                <a:solidFill>
                  <a:schemeClr val="tx1">
                    <a:lumMod val="95000"/>
                  </a:schemeClr>
                </a:solidFill>
                <a:effectLst/>
                <a:latin typeface="+mn-lt"/>
                <a:ea typeface="Palatino Linotype" panose="02040502050505030304" pitchFamily="18" charset="0"/>
                <a:cs typeface="Palatino Linotype" panose="02040502050505030304" pitchFamily="18" charset="0"/>
              </a:rPr>
            </a:br>
            <a:endParaRPr lang="en-US" sz="4000" b="1" i="1" dirty="0">
              <a:solidFill>
                <a:schemeClr val="tx1">
                  <a:lumMod val="95000"/>
                </a:schemeClr>
              </a:solidFill>
              <a:latin typeface="+mn-lt"/>
            </a:endParaRPr>
          </a:p>
        </p:txBody>
      </p:sp>
      <p:sp>
        <p:nvSpPr>
          <p:cNvPr id="1048690" name="Rectangle 21"/>
          <p:cNvSpPr>
            <a:spLocks noChangeArrowheads="1"/>
          </p:cNvSpPr>
          <p:nvPr/>
        </p:nvSpPr>
        <p:spPr bwMode="auto">
          <a:xfrm>
            <a:off x="3190240" y="3429000"/>
            <a:ext cx="12192000" cy="45720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2" name="Group 18"/>
          <p:cNvGrpSpPr/>
          <p:nvPr/>
        </p:nvGrpSpPr>
        <p:grpSpPr>
          <a:xfrm>
            <a:off x="3190240" y="3429000"/>
            <a:ext cx="5405120" cy="3044190"/>
            <a:chOff x="0" y="0"/>
            <a:chExt cx="5405298" cy="3044330"/>
          </a:xfrm>
        </p:grpSpPr>
        <p:pic>
          <p:nvPicPr>
            <p:cNvPr id="2097179" name="Picture 19"/>
            <p:cNvPicPr>
              <a:picLocks/>
            </p:cNvPicPr>
            <p:nvPr/>
          </p:nvPicPr>
          <p:blipFill>
            <a:blip r:embed="rId2"/>
            <a:stretch>
              <a:fillRect/>
            </a:stretch>
          </p:blipFill>
          <p:spPr>
            <a:xfrm>
              <a:off x="6350" y="6350"/>
              <a:ext cx="5392598" cy="3031630"/>
            </a:xfrm>
            <a:prstGeom prst="rect">
              <a:avLst/>
            </a:prstGeom>
          </p:spPr>
        </p:pic>
        <p:sp>
          <p:nvSpPr>
            <p:cNvPr id="1048691" name="Shape 20800"/>
            <p:cNvSpPr/>
            <p:nvPr/>
          </p:nvSpPr>
          <p:spPr>
            <a:xfrm>
              <a:off x="0" y="0"/>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92" name="Shape 20801"/>
            <p:cNvSpPr/>
            <p:nvPr/>
          </p:nvSpPr>
          <p:spPr>
            <a:xfrm>
              <a:off x="0" y="0"/>
              <a:ext cx="0" cy="3044330"/>
            </a:xfrm>
            <a:custGeom>
              <a:avLst/>
              <a:gdLst/>
              <a:ahLst/>
              <a:cxnLst/>
              <a:rect l="0" t="0" r="0" b="0"/>
              <a:pathLst>
                <a:path h="3044330">
                  <a:moveTo>
                    <a:pt x="0" y="0"/>
                  </a:moveTo>
                  <a:lnTo>
                    <a:pt x="0" y="304433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93" name="Shape 20802"/>
            <p:cNvSpPr/>
            <p:nvPr/>
          </p:nvSpPr>
          <p:spPr>
            <a:xfrm>
              <a:off x="5405298" y="0"/>
              <a:ext cx="0" cy="3044330"/>
            </a:xfrm>
            <a:custGeom>
              <a:avLst/>
              <a:gdLst/>
              <a:ahLst/>
              <a:cxnLst/>
              <a:rect l="0" t="0" r="0" b="0"/>
              <a:pathLst>
                <a:path h="3044330">
                  <a:moveTo>
                    <a:pt x="0" y="0"/>
                  </a:moveTo>
                  <a:lnTo>
                    <a:pt x="0" y="304433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94" name="Shape 20803"/>
            <p:cNvSpPr/>
            <p:nvPr/>
          </p:nvSpPr>
          <p:spPr>
            <a:xfrm>
              <a:off x="0" y="3044330"/>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
        <p:nvSpPr>
          <p:cNvPr id="1048695" name="TextBox 25"/>
          <p:cNvSpPr txBox="1"/>
          <p:nvPr/>
        </p:nvSpPr>
        <p:spPr>
          <a:xfrm>
            <a:off x="820420" y="1987970"/>
            <a:ext cx="10551160" cy="911019"/>
          </a:xfrm>
          <a:prstGeom prst="rect">
            <a:avLst/>
          </a:prstGeom>
          <a:noFill/>
        </p:spPr>
        <p:txBody>
          <a:bodyPr wrap="square">
            <a:spAutoFit/>
          </a:bodyPr>
          <a:lstStyle/>
          <a:p>
            <a:pPr marR="9525" lvl="0" fontAlgn="base">
              <a:lnSpc>
                <a:spcPct val="95000"/>
              </a:lnSpc>
              <a:spcBef>
                <a:spcPts val="0"/>
              </a:spcBef>
              <a:spcAft>
                <a:spcPts val="155"/>
              </a:spcAft>
              <a:buClr>
                <a:srgbClr val="000000"/>
              </a:buClr>
              <a:buSzPts val="1050"/>
            </a:pPr>
            <a: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-&gt;To create the release definition, we go to the </a:t>
            </a:r>
            <a:r>
              <a:rPr lang="en-US" sz="2800" b="1"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Releases</a:t>
            </a:r>
            <a: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 menu and click on </a:t>
            </a:r>
            <a:r>
              <a:rPr lang="en-US" sz="2800" b="1"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New pipeline</a:t>
            </a:r>
            <a: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 as follows: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6" name="Title 1"/>
          <p:cNvSpPr>
            <a:spLocks noGrp="1"/>
          </p:cNvSpPr>
          <p:nvPr>
            <p:ph type="title"/>
          </p:nvPr>
        </p:nvSpPr>
        <p:spPr>
          <a:xfrm>
            <a:off x="728234" y="340360"/>
            <a:ext cx="10275046" cy="1981200"/>
          </a:xfrm>
        </p:spPr>
        <p:txBody>
          <a:bodyPr>
            <a:normAutofit fontScale="90000"/>
          </a:bodyPr>
          <a:lstStyle/>
          <a:p>
            <a:r>
              <a:rPr lang="en-US"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-&gt;As for the build, the first step of the configuration is to choose a template already configured. For this lab, we will choose the </a:t>
            </a:r>
            <a:r>
              <a:rPr lang="en-US" b="1"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Azure App Service deployment</a:t>
            </a:r>
            <a:r>
              <a:rPr lang="en-US"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 template:</a:t>
            </a:r>
            <a:br>
              <a:rPr lang="en-US"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br>
            <a:endParaRPr lang="en-US" dirty="0">
              <a:solidFill>
                <a:schemeClr val="tx1">
                  <a:lumMod val="95000"/>
                </a:schemeClr>
              </a:solidFill>
              <a:ea typeface="MS PGothic" panose="020B0600070205080204" pitchFamily="34" charset="-128"/>
            </a:endParaRPr>
          </a:p>
        </p:txBody>
      </p:sp>
      <p:grpSp>
        <p:nvGrpSpPr>
          <p:cNvPr id="2" name="Group 3"/>
          <p:cNvGrpSpPr/>
          <p:nvPr/>
        </p:nvGrpSpPr>
        <p:grpSpPr>
          <a:xfrm>
            <a:off x="2844800" y="2321560"/>
            <a:ext cx="6323568" cy="3472936"/>
            <a:chOff x="0" y="0"/>
            <a:chExt cx="5405298" cy="2118423"/>
          </a:xfrm>
        </p:grpSpPr>
        <p:pic>
          <p:nvPicPr>
            <p:cNvPr id="2097180" name="Picture 4"/>
            <p:cNvPicPr>
              <a:picLocks/>
            </p:cNvPicPr>
            <p:nvPr/>
          </p:nvPicPr>
          <p:blipFill>
            <a:blip r:embed="rId2"/>
            <a:stretch>
              <a:fillRect/>
            </a:stretch>
          </p:blipFill>
          <p:spPr>
            <a:xfrm>
              <a:off x="6350" y="6350"/>
              <a:ext cx="5392598" cy="2105724"/>
            </a:xfrm>
            <a:prstGeom prst="rect">
              <a:avLst/>
            </a:prstGeom>
          </p:spPr>
        </p:pic>
        <p:sp>
          <p:nvSpPr>
            <p:cNvPr id="1048697" name="Shape 20824"/>
            <p:cNvSpPr/>
            <p:nvPr/>
          </p:nvSpPr>
          <p:spPr>
            <a:xfrm>
              <a:off x="0" y="0"/>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98" name="Shape 20825"/>
            <p:cNvSpPr/>
            <p:nvPr/>
          </p:nvSpPr>
          <p:spPr>
            <a:xfrm>
              <a:off x="0" y="0"/>
              <a:ext cx="0" cy="2118423"/>
            </a:xfrm>
            <a:custGeom>
              <a:avLst/>
              <a:gdLst/>
              <a:ahLst/>
              <a:cxnLst/>
              <a:rect l="0" t="0" r="0" b="0"/>
              <a:pathLst>
                <a:path h="2118423">
                  <a:moveTo>
                    <a:pt x="0" y="0"/>
                  </a:moveTo>
                  <a:lnTo>
                    <a:pt x="0" y="2118423"/>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699" name="Shape 20826"/>
            <p:cNvSpPr/>
            <p:nvPr/>
          </p:nvSpPr>
          <p:spPr>
            <a:xfrm>
              <a:off x="5405298" y="0"/>
              <a:ext cx="0" cy="2118423"/>
            </a:xfrm>
            <a:custGeom>
              <a:avLst/>
              <a:gdLst/>
              <a:ahLst/>
              <a:cxnLst/>
              <a:rect l="0" t="0" r="0" b="0"/>
              <a:pathLst>
                <a:path h="2118423">
                  <a:moveTo>
                    <a:pt x="0" y="0"/>
                  </a:moveTo>
                  <a:lnTo>
                    <a:pt x="0" y="2118423"/>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700" name="Shape 20827"/>
            <p:cNvSpPr/>
            <p:nvPr/>
          </p:nvSpPr>
          <p:spPr>
            <a:xfrm>
              <a:off x="0" y="2118423"/>
              <a:ext cx="5405298" cy="0"/>
            </a:xfrm>
            <a:custGeom>
              <a:avLst/>
              <a:gdLst/>
              <a:ahLst/>
              <a:cxnLst/>
              <a:rect l="0" t="0" r="0" b="0"/>
              <a:pathLst>
                <a:path w="5405298">
                  <a:moveTo>
                    <a:pt x="0" y="0"/>
                  </a:moveTo>
                  <a:lnTo>
                    <a:pt x="5405298"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Title 1"/>
          <p:cNvSpPr>
            <a:spLocks noGrp="1"/>
          </p:cNvSpPr>
          <p:nvPr>
            <p:ph type="title"/>
          </p:nvPr>
        </p:nvSpPr>
        <p:spPr>
          <a:xfrm>
            <a:off x="734959" y="871837"/>
            <a:ext cx="10722081" cy="1250351"/>
          </a:xfrm>
        </p:spPr>
        <p:txBody>
          <a:bodyPr>
            <a:noAutofit/>
          </a:bodyPr>
          <a:lstStyle/>
          <a:p>
            <a:r>
              <a:rPr lang="en-US" sz="2800" u="none" strike="noStrike" dirty="0">
                <a:solidFill>
                  <a:schemeClr val="tx1">
                    <a:lumMod val="95000"/>
                  </a:schemeClr>
                </a:solidFill>
                <a:effectLst/>
                <a:uFill>
                  <a:solidFill>
                    <a:srgbClr val="000000"/>
                  </a:solidFill>
                </a:uFill>
                <a:latin typeface="+mn-lt"/>
                <a:ea typeface="Palatino Linotype" panose="02040502050505030304" pitchFamily="18" charset="0"/>
                <a:cs typeface="Palatino Linotype" panose="02040502050505030304" pitchFamily="18" charset="0"/>
              </a:rPr>
              <a:t>-&gt;Then, in the next window, the first stage is named, for example, </a:t>
            </a:r>
            <a:r>
              <a:rPr lang="en-US" sz="2800" u="none" strike="noStrike" dirty="0">
                <a:solidFill>
                  <a:schemeClr val="tx1">
                    <a:lumMod val="95000"/>
                  </a:schemeClr>
                </a:solidFill>
                <a:effectLst/>
                <a:uFill>
                  <a:solidFill>
                    <a:srgbClr val="000000"/>
                  </a:solidFill>
                </a:uFill>
                <a:latin typeface="+mn-lt"/>
                <a:ea typeface="Courier New" panose="02070309020205020404" pitchFamily="49" charset="0"/>
                <a:cs typeface="Palatino Linotype" panose="02040502050505030304" pitchFamily="18" charset="0"/>
              </a:rPr>
              <a:t>CI</a:t>
            </a:r>
            <a:r>
              <a:rPr lang="en-US" sz="2800" u="none" strike="noStrike" dirty="0">
                <a:solidFill>
                  <a:schemeClr val="tx1">
                    <a:lumMod val="95000"/>
                  </a:schemeClr>
                </a:solidFill>
                <a:effectLst/>
                <a:uFill>
                  <a:solidFill>
                    <a:srgbClr val="000000"/>
                  </a:solidFill>
                </a:uFill>
                <a:latin typeface="+mn-lt"/>
                <a:ea typeface="Palatino Linotype" panose="02040502050505030304" pitchFamily="18" charset="0"/>
                <a:cs typeface="Palatino Linotype" panose="02040502050505030304" pitchFamily="18" charset="0"/>
              </a:rPr>
              <a:t> as the continuous integration environment:</a:t>
            </a:r>
            <a:br>
              <a:rPr lang="en-US" sz="2800" u="none" strike="noStrike" dirty="0">
                <a:solidFill>
                  <a:schemeClr val="tx1">
                    <a:lumMod val="95000"/>
                  </a:schemeClr>
                </a:solidFill>
                <a:effectLst/>
                <a:uFill>
                  <a:solidFill>
                    <a:srgbClr val="000000"/>
                  </a:solidFill>
                </a:uFill>
                <a:latin typeface="+mn-lt"/>
                <a:ea typeface="Palatino Linotype" panose="02040502050505030304" pitchFamily="18" charset="0"/>
                <a:cs typeface="Palatino Linotype" panose="02040502050505030304" pitchFamily="18" charset="0"/>
              </a:rPr>
            </a:br>
            <a:endParaRPr lang="en-US" sz="2800" dirty="0">
              <a:solidFill>
                <a:schemeClr val="tx1">
                  <a:lumMod val="95000"/>
                </a:schemeClr>
              </a:solidFill>
              <a:latin typeface="+mn-lt"/>
            </a:endParaRPr>
          </a:p>
        </p:txBody>
      </p:sp>
      <p:sp>
        <p:nvSpPr>
          <p:cNvPr id="1048702" name="Rectangle 7"/>
          <p:cNvSpPr>
            <a:spLocks noChangeArrowheads="1"/>
          </p:cNvSpPr>
          <p:nvPr/>
        </p:nvSpPr>
        <p:spPr bwMode="auto">
          <a:xfrm>
            <a:off x="3403600" y="3677920"/>
            <a:ext cx="6323568" cy="999706"/>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2" name="Group 4"/>
          <p:cNvGrpSpPr/>
          <p:nvPr/>
        </p:nvGrpSpPr>
        <p:grpSpPr>
          <a:xfrm>
            <a:off x="2621280" y="2540000"/>
            <a:ext cx="7609840" cy="3704465"/>
            <a:chOff x="0" y="0"/>
            <a:chExt cx="4403725" cy="2117725"/>
          </a:xfrm>
        </p:grpSpPr>
        <p:pic>
          <p:nvPicPr>
            <p:cNvPr id="2097181" name="Picture 5"/>
            <p:cNvPicPr>
              <a:picLocks/>
            </p:cNvPicPr>
            <p:nvPr/>
          </p:nvPicPr>
          <p:blipFill>
            <a:blip r:embed="rId2"/>
            <a:stretch>
              <a:fillRect/>
            </a:stretch>
          </p:blipFill>
          <p:spPr>
            <a:xfrm>
              <a:off x="6350" y="6350"/>
              <a:ext cx="4391025" cy="2105025"/>
            </a:xfrm>
            <a:prstGeom prst="rect">
              <a:avLst/>
            </a:prstGeom>
          </p:spPr>
        </p:pic>
        <p:sp>
          <p:nvSpPr>
            <p:cNvPr id="1048703" name="Shape 20835"/>
            <p:cNvSpPr/>
            <p:nvPr/>
          </p:nvSpPr>
          <p:spPr>
            <a:xfrm>
              <a:off x="0" y="0"/>
              <a:ext cx="4403725" cy="0"/>
            </a:xfrm>
            <a:custGeom>
              <a:avLst/>
              <a:gdLst/>
              <a:ahLst/>
              <a:cxnLst/>
              <a:rect l="0" t="0" r="0" b="0"/>
              <a:pathLst>
                <a:path w="4403725">
                  <a:moveTo>
                    <a:pt x="0" y="0"/>
                  </a:moveTo>
                  <a:lnTo>
                    <a:pt x="44037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704" name="Shape 20836"/>
            <p:cNvSpPr/>
            <p:nvPr/>
          </p:nvSpPr>
          <p:spPr>
            <a:xfrm>
              <a:off x="0" y="0"/>
              <a:ext cx="0" cy="2117725"/>
            </a:xfrm>
            <a:custGeom>
              <a:avLst/>
              <a:gdLst/>
              <a:ahLst/>
              <a:cxnLst/>
              <a:rect l="0" t="0" r="0" b="0"/>
              <a:pathLst>
                <a:path h="2117725">
                  <a:moveTo>
                    <a:pt x="0" y="0"/>
                  </a:moveTo>
                  <a:lnTo>
                    <a:pt x="0" y="2117725"/>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705" name="Shape 20837"/>
            <p:cNvSpPr/>
            <p:nvPr/>
          </p:nvSpPr>
          <p:spPr>
            <a:xfrm>
              <a:off x="4403725" y="0"/>
              <a:ext cx="0" cy="2117725"/>
            </a:xfrm>
            <a:custGeom>
              <a:avLst/>
              <a:gdLst/>
              <a:ahLst/>
              <a:cxnLst/>
              <a:rect l="0" t="0" r="0" b="0"/>
              <a:pathLst>
                <a:path h="2117725">
                  <a:moveTo>
                    <a:pt x="0" y="0"/>
                  </a:moveTo>
                  <a:lnTo>
                    <a:pt x="0" y="2117725"/>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706" name="Shape 20838"/>
            <p:cNvSpPr/>
            <p:nvPr/>
          </p:nvSpPr>
          <p:spPr>
            <a:xfrm>
              <a:off x="0" y="2117725"/>
              <a:ext cx="4403725" cy="0"/>
            </a:xfrm>
            <a:custGeom>
              <a:avLst/>
              <a:gdLst/>
              <a:ahLst/>
              <a:cxnLst/>
              <a:rect l="0" t="0" r="0" b="0"/>
              <a:pathLst>
                <a:path w="4403725">
                  <a:moveTo>
                    <a:pt x="0" y="0"/>
                  </a:moveTo>
                  <a:lnTo>
                    <a:pt x="4403725"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0A0BED-9DB2-D0E3-10FB-6FBF6D0D6F33}"/>
              </a:ext>
            </a:extLst>
          </p:cNvPr>
          <p:cNvSpPr txBox="1"/>
          <p:nvPr/>
        </p:nvSpPr>
        <p:spPr>
          <a:xfrm>
            <a:off x="419879" y="279918"/>
            <a:ext cx="11066106" cy="6370975"/>
          </a:xfrm>
          <a:prstGeom prst="rect">
            <a:avLst/>
          </a:prstGeom>
          <a:noFill/>
        </p:spPr>
        <p:txBody>
          <a:bodyPr wrap="square">
            <a:spAutoFit/>
          </a:bodyPr>
          <a:lstStyle/>
          <a:p>
            <a:pPr algn="just"/>
            <a:r>
              <a:rPr lang="en-IN" sz="2400" dirty="0"/>
              <a:t>What are the different types of repository in </a:t>
            </a:r>
            <a:r>
              <a:rPr lang="en-IN" sz="2400" dirty="0" err="1"/>
              <a:t>Sonatype</a:t>
            </a:r>
            <a:r>
              <a:rPr lang="en-IN" sz="2400" dirty="0"/>
              <a:t> Nexus OSS?</a:t>
            </a:r>
          </a:p>
          <a:p>
            <a:pPr algn="just"/>
            <a:endParaRPr lang="en-IN" sz="2400" dirty="0"/>
          </a:p>
          <a:p>
            <a:pPr algn="just"/>
            <a:r>
              <a:rPr lang="en-IN" sz="2400" dirty="0"/>
              <a:t>Nexus Repository Manager provides for three different kinds of repositories:</a:t>
            </a:r>
          </a:p>
          <a:p>
            <a:pPr algn="just"/>
            <a:r>
              <a:rPr lang="en-IN" sz="2400" dirty="0"/>
              <a:t>1.Proxy repositories,</a:t>
            </a:r>
          </a:p>
          <a:p>
            <a:pPr algn="just"/>
            <a:r>
              <a:rPr lang="en-IN" sz="2400" dirty="0"/>
              <a:t>2. Hosted repositories and </a:t>
            </a:r>
          </a:p>
          <a:p>
            <a:pPr algn="just"/>
            <a:r>
              <a:rPr lang="en-IN" sz="2400" dirty="0"/>
              <a:t>3.Virtual repositories.</a:t>
            </a:r>
          </a:p>
          <a:p>
            <a:pPr algn="just"/>
            <a:endParaRPr lang="en-IN" sz="2400" dirty="0"/>
          </a:p>
          <a:p>
            <a:pPr algn="just"/>
            <a:r>
              <a:rPr lang="en-US" sz="2400" dirty="0"/>
              <a:t>Once Nexus Repository is installed, we must create a repository by following these steps: </a:t>
            </a:r>
          </a:p>
          <a:p>
            <a:pPr marL="342900" indent="-342900" algn="just">
              <a:buAutoNum type="arabicPeriod"/>
            </a:pPr>
            <a:r>
              <a:rPr lang="en-US" sz="2400" dirty="0"/>
              <a:t>In the Repositories section, click on the Create repository button.</a:t>
            </a:r>
          </a:p>
          <a:p>
            <a:pPr marL="342900" indent="-342900" algn="just">
              <a:buAutoNum type="arabicPeriod"/>
            </a:pPr>
            <a:endParaRPr lang="en-US" sz="2400" dirty="0"/>
          </a:p>
          <a:p>
            <a:pPr algn="just"/>
            <a:r>
              <a:rPr lang="en-US" sz="2400" dirty="0"/>
              <a:t>2.Then choose the type of packages (for example, </a:t>
            </a:r>
            <a:r>
              <a:rPr lang="en-US" sz="2400" dirty="0" err="1"/>
              <a:t>npm</a:t>
            </a:r>
            <a:r>
              <a:rPr lang="en-US" sz="2400" dirty="0"/>
              <a:t>, NuGet, or Bower) that will be stored in the repository, as shown in the following screenshot.</a:t>
            </a:r>
          </a:p>
          <a:p>
            <a:pPr algn="just"/>
            <a:endParaRPr lang="en-US" sz="2400" dirty="0"/>
          </a:p>
          <a:p>
            <a:pPr algn="just"/>
            <a:r>
              <a:rPr lang="en-US" sz="2400" dirty="0"/>
              <a:t>Nexus is a high-performance and widely used enterprise repository, but it requires effort to install and maintain it. This is not the case for SaaS package managers, such as Azure Artifacts, which we'll look at now.</a:t>
            </a:r>
            <a:endParaRPr lang="en-IN" sz="2400" dirty="0"/>
          </a:p>
        </p:txBody>
      </p:sp>
    </p:spTree>
    <p:extLst>
      <p:ext uri="{BB962C8B-B14F-4D97-AF65-F5344CB8AC3E}">
        <p14:creationId xmlns:p14="http://schemas.microsoft.com/office/powerpoint/2010/main" val="1818666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7" name="Title 1"/>
          <p:cNvSpPr>
            <a:spLocks noGrp="1"/>
          </p:cNvSpPr>
          <p:nvPr>
            <p:ph type="title"/>
          </p:nvPr>
        </p:nvSpPr>
        <p:spPr>
          <a:xfrm>
            <a:off x="646954" y="543560"/>
            <a:ext cx="10163286" cy="1981200"/>
          </a:xfrm>
        </p:spPr>
        <p:txBody>
          <a:bodyPr>
            <a:normAutofit/>
          </a:bodyPr>
          <a:lstStyle/>
          <a:p>
            <a:r>
              <a:rPr lang="en-US" sz="2800"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t>-&gt;We configure the entry point of the release in the artifacts part by adding an artifact that is the build definition previously created in the </a:t>
            </a:r>
            <a:r>
              <a:rPr lang="en-US" sz="2800" i="1"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t>Creating the CI pipeline</a:t>
            </a:r>
            <a:r>
              <a:rPr lang="en-US" sz="2800"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t> section, as follows:</a:t>
            </a:r>
            <a:br>
              <a:rPr lang="en-US" sz="2800"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br>
            <a:endParaRPr lang="en-US" sz="2800" dirty="0">
              <a:solidFill>
                <a:schemeClr val="tx1">
                  <a:lumMod val="95000"/>
                </a:schemeClr>
              </a:solidFill>
              <a:ea typeface="MS UI Gothic" panose="020B0600070205080204" pitchFamily="34" charset="-128"/>
            </a:endParaRPr>
          </a:p>
        </p:txBody>
      </p:sp>
      <p:pic>
        <p:nvPicPr>
          <p:cNvPr id="2097182" name="Picture 3"/>
          <p:cNvPicPr>
            <a:picLocks/>
          </p:cNvPicPr>
          <p:nvPr/>
        </p:nvPicPr>
        <p:blipFill>
          <a:blip r:embed="rId2"/>
          <a:stretch>
            <a:fillRect/>
          </a:stretch>
        </p:blipFill>
        <p:spPr>
          <a:xfrm>
            <a:off x="3247390" y="2524760"/>
            <a:ext cx="5392420" cy="401193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8" name="TextBox 4"/>
          <p:cNvSpPr txBox="1"/>
          <p:nvPr/>
        </p:nvSpPr>
        <p:spPr>
          <a:xfrm>
            <a:off x="660400" y="732085"/>
            <a:ext cx="9743440" cy="911019"/>
          </a:xfrm>
          <a:prstGeom prst="rect">
            <a:avLst/>
          </a:prstGeom>
          <a:noFill/>
        </p:spPr>
        <p:txBody>
          <a:bodyPr wrap="square">
            <a:spAutoFit/>
          </a:bodyPr>
          <a:lstStyle/>
          <a:p>
            <a:pPr marR="9525" lvl="0" fontAlgn="base">
              <a:lnSpc>
                <a:spcPct val="95000"/>
              </a:lnSpc>
              <a:spcBef>
                <a:spcPts val="0"/>
              </a:spcBef>
              <a:spcAft>
                <a:spcPts val="835"/>
              </a:spcAft>
              <a:buClr>
                <a:srgbClr val="000000"/>
              </a:buClr>
              <a:buSzPts val="1050"/>
            </a:pPr>
            <a:r>
              <a:rPr lang="en-US" sz="2800" u="none" strike="noStrike" dirty="0">
                <a:solidFill>
                  <a:schemeClr val="tx1">
                    <a:lumMod val="95000"/>
                  </a:schemeClr>
                </a:solidFill>
                <a:effectLst/>
                <a:uFill>
                  <a:solidFill>
                    <a:srgbClr val="000000"/>
                  </a:solidFill>
                </a:uFill>
                <a:latin typeface="+mj-lt"/>
                <a:ea typeface="MS UI Gothic" panose="020B0600070205080204" pitchFamily="34" charset="-128"/>
                <a:cs typeface="Palatino Linotype" panose="02040502050505030304" pitchFamily="18" charset="0"/>
              </a:rPr>
              <a:t>-&gt;We configure the automatic release trigger for each successful build execution:</a:t>
            </a:r>
          </a:p>
        </p:txBody>
      </p:sp>
      <p:grpSp>
        <p:nvGrpSpPr>
          <p:cNvPr id="2" name="Group 5"/>
          <p:cNvGrpSpPr/>
          <p:nvPr/>
        </p:nvGrpSpPr>
        <p:grpSpPr>
          <a:xfrm>
            <a:off x="3194050" y="2176780"/>
            <a:ext cx="6323568" cy="3704465"/>
            <a:chOff x="0" y="0"/>
            <a:chExt cx="4279900" cy="1955800"/>
          </a:xfrm>
        </p:grpSpPr>
        <p:pic>
          <p:nvPicPr>
            <p:cNvPr id="2097183" name="Picture 6"/>
            <p:cNvPicPr>
              <a:picLocks/>
            </p:cNvPicPr>
            <p:nvPr/>
          </p:nvPicPr>
          <p:blipFill>
            <a:blip r:embed="rId2"/>
            <a:stretch>
              <a:fillRect/>
            </a:stretch>
          </p:blipFill>
          <p:spPr>
            <a:xfrm>
              <a:off x="6350" y="6350"/>
              <a:ext cx="4267200" cy="1943100"/>
            </a:xfrm>
            <a:prstGeom prst="rect">
              <a:avLst/>
            </a:prstGeom>
          </p:spPr>
        </p:pic>
        <p:sp>
          <p:nvSpPr>
            <p:cNvPr id="1048709" name="Shape 20881"/>
            <p:cNvSpPr/>
            <p:nvPr/>
          </p:nvSpPr>
          <p:spPr>
            <a:xfrm>
              <a:off x="0" y="0"/>
              <a:ext cx="4279900" cy="0"/>
            </a:xfrm>
            <a:custGeom>
              <a:avLst/>
              <a:gdLst/>
              <a:ahLst/>
              <a:cxnLst/>
              <a:rect l="0" t="0" r="0" b="0"/>
              <a:pathLst>
                <a:path w="4279900">
                  <a:moveTo>
                    <a:pt x="0" y="0"/>
                  </a:moveTo>
                  <a:lnTo>
                    <a:pt x="4279900"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710" name="Shape 20882"/>
            <p:cNvSpPr/>
            <p:nvPr/>
          </p:nvSpPr>
          <p:spPr>
            <a:xfrm>
              <a:off x="0" y="0"/>
              <a:ext cx="0" cy="1955800"/>
            </a:xfrm>
            <a:custGeom>
              <a:avLst/>
              <a:gdLst/>
              <a:ahLst/>
              <a:cxnLst/>
              <a:rect l="0" t="0" r="0" b="0"/>
              <a:pathLst>
                <a:path h="1955800">
                  <a:moveTo>
                    <a:pt x="0" y="0"/>
                  </a:moveTo>
                  <a:lnTo>
                    <a:pt x="0" y="195580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711" name="Shape 20883"/>
            <p:cNvSpPr/>
            <p:nvPr/>
          </p:nvSpPr>
          <p:spPr>
            <a:xfrm>
              <a:off x="4279900" y="0"/>
              <a:ext cx="0" cy="1955800"/>
            </a:xfrm>
            <a:custGeom>
              <a:avLst/>
              <a:gdLst/>
              <a:ahLst/>
              <a:cxnLst/>
              <a:rect l="0" t="0" r="0" b="0"/>
              <a:pathLst>
                <a:path h="1955800">
                  <a:moveTo>
                    <a:pt x="0" y="0"/>
                  </a:moveTo>
                  <a:lnTo>
                    <a:pt x="0" y="195580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sp>
          <p:nvSpPr>
            <p:cNvPr id="1048712" name="Shape 20884"/>
            <p:cNvSpPr/>
            <p:nvPr/>
          </p:nvSpPr>
          <p:spPr>
            <a:xfrm>
              <a:off x="0" y="1955800"/>
              <a:ext cx="4279900" cy="0"/>
            </a:xfrm>
            <a:custGeom>
              <a:avLst/>
              <a:gdLst/>
              <a:ahLst/>
              <a:cxnLst/>
              <a:rect l="0" t="0" r="0" b="0"/>
              <a:pathLst>
                <a:path w="4279900">
                  <a:moveTo>
                    <a:pt x="0" y="0"/>
                  </a:moveTo>
                  <a:lnTo>
                    <a:pt x="4279900" y="0"/>
                  </a:lnTo>
                </a:path>
              </a:pathLst>
            </a:custGeom>
            <a:ln w="12700" cap="sq">
              <a:bevel/>
            </a:ln>
          </p:spPr>
          <p:style>
            <a:lnRef idx="1">
              <a:srgbClr val="000000"/>
            </a:lnRef>
            <a:fillRef idx="0">
              <a:srgbClr val="000000">
                <a:alpha val="0"/>
              </a:srgbClr>
            </a:fillRef>
            <a:effectRef idx="0">
              <a:scrgbClr r="0" g="0" b="0"/>
            </a:effectRef>
            <a:fontRef idx="none">
              <a:srgbClr val="000000"/>
            </a:fontRef>
          </p:style>
          <p:txBody>
            <a:bodyPr/>
            <a:lstStyle/>
            <a:p>
              <a:endParaRPr lang="en-US"/>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Title 1"/>
          <p:cNvSpPr>
            <a:spLocks noGrp="1"/>
          </p:cNvSpPr>
          <p:nvPr>
            <p:ph type="title"/>
          </p:nvPr>
        </p:nvSpPr>
        <p:spPr>
          <a:xfrm>
            <a:off x="678704" y="523875"/>
            <a:ext cx="10646521" cy="2495550"/>
          </a:xfrm>
        </p:spPr>
        <p:txBody>
          <a:bodyPr>
            <a:noAutofit/>
          </a:bodyPr>
          <a:lstStyle/>
          <a:p>
            <a: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-&gt;Now, we'll configure the steps that will be executed in the CI stage; by clicking on the stage, we get exactly the same configuration window as the build:</a:t>
            </a:r>
            <a:b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br>
            <a: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1.</a:t>
            </a:r>
            <a:r>
              <a:rPr lang="en-US" sz="2800" dirty="0">
                <a:solidFill>
                  <a:schemeClr val="tx1">
                    <a:lumMod val="95000"/>
                  </a:schemeClr>
                </a:solidFill>
                <a:effectLst/>
                <a:ea typeface="MS PGothic" panose="020B0600070205080204" pitchFamily="34" charset="-128"/>
                <a:cs typeface="Palatino Linotype" panose="02040502050505030304" pitchFamily="18" charset="0"/>
              </a:rPr>
              <a:t>The agent's choice over the </a:t>
            </a:r>
            <a:r>
              <a:rPr lang="en-US" sz="2800" b="1" dirty="0">
                <a:solidFill>
                  <a:schemeClr val="tx1">
                    <a:lumMod val="95000"/>
                  </a:schemeClr>
                </a:solidFill>
                <a:effectLst/>
                <a:ea typeface="MS PGothic" panose="020B0600070205080204" pitchFamily="34" charset="-128"/>
                <a:cs typeface="Palatino Linotype" panose="02040502050505030304" pitchFamily="18" charset="0"/>
              </a:rPr>
              <a:t>Run on agent</a:t>
            </a:r>
            <a:r>
              <a:rPr lang="en-US" sz="2800" dirty="0">
                <a:solidFill>
                  <a:schemeClr val="tx1">
                    <a:lumMod val="95000"/>
                  </a:schemeClr>
                </a:solidFill>
                <a:effectLst/>
                <a:ea typeface="MS PGothic" panose="020B0600070205080204" pitchFamily="34" charset="-128"/>
                <a:cs typeface="Palatino Linotype" panose="02040502050505030304" pitchFamily="18" charset="0"/>
              </a:rPr>
              <a:t> section</a:t>
            </a:r>
            <a:br>
              <a:rPr lang="en-US" sz="2800" dirty="0">
                <a:solidFill>
                  <a:schemeClr val="tx1">
                    <a:lumMod val="95000"/>
                  </a:schemeClr>
                </a:solidFill>
                <a:effectLst/>
                <a:ea typeface="MS PGothic" panose="020B0600070205080204" pitchFamily="34" charset="-128"/>
                <a:cs typeface="Palatino Linotype" panose="02040502050505030304" pitchFamily="18" charset="0"/>
              </a:rPr>
            </a:br>
            <a:r>
              <a:rPr lang="en-US" sz="2800" dirty="0">
                <a:solidFill>
                  <a:schemeClr val="tx1">
                    <a:lumMod val="95000"/>
                  </a:schemeClr>
                </a:solidFill>
                <a:effectLst/>
                <a:ea typeface="MS PGothic" panose="020B0600070205080204" pitchFamily="34" charset="-128"/>
                <a:cs typeface="Palatino Linotype" panose="02040502050505030304" pitchFamily="18" charset="0"/>
              </a:rPr>
              <a:t>2.The configuration of the steps with their parameters</a:t>
            </a:r>
            <a:br>
              <a:rPr lang="en-US" sz="2800" dirty="0">
                <a:solidFill>
                  <a:schemeClr val="tx1">
                    <a:lumMod val="95000"/>
                  </a:schemeClr>
                </a:solidFill>
                <a:effectLst/>
                <a:ea typeface="MS PGothic" panose="020B0600070205080204" pitchFamily="34" charset="-128"/>
                <a:cs typeface="Palatino Linotype" panose="02040502050505030304" pitchFamily="18" charset="0"/>
              </a:rPr>
            </a:br>
            <a:endParaRPr lang="en-US" sz="2800" dirty="0">
              <a:solidFill>
                <a:schemeClr val="tx1">
                  <a:lumMod val="95000"/>
                </a:schemeClr>
              </a:solidFill>
              <a:ea typeface="MS PGothic" panose="020B0600070205080204" pitchFamily="34" charset="-128"/>
            </a:endParaRPr>
          </a:p>
        </p:txBody>
      </p:sp>
      <p:pic>
        <p:nvPicPr>
          <p:cNvPr id="2097184" name="Picture 3"/>
          <p:cNvPicPr>
            <a:picLocks/>
          </p:cNvPicPr>
          <p:nvPr/>
        </p:nvPicPr>
        <p:blipFill>
          <a:blip r:embed="rId2"/>
          <a:stretch>
            <a:fillRect/>
          </a:stretch>
        </p:blipFill>
        <p:spPr>
          <a:xfrm>
            <a:off x="2739866" y="3133725"/>
            <a:ext cx="6712268" cy="33737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Title 1"/>
          <p:cNvSpPr>
            <a:spLocks noGrp="1"/>
          </p:cNvSpPr>
          <p:nvPr>
            <p:ph type="title"/>
          </p:nvPr>
        </p:nvSpPr>
        <p:spPr>
          <a:xfrm>
            <a:off x="802176" y="999772"/>
            <a:ext cx="10036921" cy="1095375"/>
          </a:xfrm>
        </p:spPr>
        <p:txBody>
          <a:bodyPr>
            <a:noAutofit/>
          </a:bodyPr>
          <a:lstStyle/>
          <a:p>
            <a: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-&gt;We just have to rename the release with a name that simply describes what it does, and then we save it, as follows:</a:t>
            </a:r>
            <a:b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br>
            <a:endParaRPr lang="en-US" sz="2800" dirty="0">
              <a:solidFill>
                <a:schemeClr val="tx1">
                  <a:lumMod val="95000"/>
                </a:schemeClr>
              </a:solidFill>
              <a:ea typeface="MS PGothic" panose="020B0600070205080204" pitchFamily="34" charset="-128"/>
            </a:endParaRPr>
          </a:p>
        </p:txBody>
      </p:sp>
      <p:pic>
        <p:nvPicPr>
          <p:cNvPr id="2097185" name="Picture 3"/>
          <p:cNvPicPr>
            <a:picLocks/>
          </p:cNvPicPr>
          <p:nvPr/>
        </p:nvPicPr>
        <p:blipFill>
          <a:blip r:embed="rId2"/>
          <a:stretch>
            <a:fillRect/>
          </a:stretch>
        </p:blipFill>
        <p:spPr>
          <a:xfrm>
            <a:off x="1900837" y="3048246"/>
            <a:ext cx="7614285" cy="209359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Title 1"/>
          <p:cNvSpPr>
            <a:spLocks noGrp="1"/>
          </p:cNvSpPr>
          <p:nvPr>
            <p:ph type="title"/>
          </p:nvPr>
        </p:nvSpPr>
        <p:spPr>
          <a:xfrm>
            <a:off x="459629" y="1209674"/>
            <a:ext cx="11532346" cy="3609975"/>
          </a:xfrm>
        </p:spPr>
        <p:txBody>
          <a:bodyPr>
            <a:normAutofit/>
          </a:bodyPr>
          <a:lstStyle/>
          <a:p>
            <a:r>
              <a:rPr lang="en-US" sz="2800" u="none" strike="noStrike" dirty="0">
                <a:solidFill>
                  <a:schemeClr val="tx1">
                    <a:lumMod val="95000"/>
                  </a:schemeClr>
                </a:solidFill>
                <a:effectLst/>
                <a:uFill>
                  <a:solidFill>
                    <a:srgbClr val="000000"/>
                  </a:solidFill>
                </a:uFill>
                <a:ea typeface="Palatino Linotype" panose="02040502050505030304" pitchFamily="18" charset="0"/>
                <a:cs typeface="Palatino Linotype" panose="02040502050505030304" pitchFamily="18" charset="0"/>
              </a:rPr>
              <a:t>-&gt;Now, we complete our definition of the release with the deployment of the other environments (or stages). To simplify the manipulation, we will clone the CI environment settings in our release, and change the name of the </a:t>
            </a:r>
            <a:r>
              <a:rPr lang="en-US" sz="2800" b="1" u="none" strike="noStrike" dirty="0">
                <a:solidFill>
                  <a:schemeClr val="tx1">
                    <a:lumMod val="95000"/>
                  </a:schemeClr>
                </a:solidFill>
                <a:effectLst/>
                <a:uFill>
                  <a:solidFill>
                    <a:srgbClr val="000000"/>
                  </a:solidFill>
                </a:uFill>
                <a:ea typeface="Palatino Linotype" panose="02040502050505030304" pitchFamily="18" charset="0"/>
                <a:cs typeface="Palatino Linotype" panose="02040502050505030304" pitchFamily="18" charset="0"/>
              </a:rPr>
              <a:t>app service name</a:t>
            </a:r>
            <a:r>
              <a:rPr lang="en-US" sz="2800" u="none" strike="noStrike" dirty="0">
                <a:solidFill>
                  <a:schemeClr val="tx1">
                    <a:lumMod val="95000"/>
                  </a:schemeClr>
                </a:solidFill>
                <a:effectLst/>
                <a:uFill>
                  <a:solidFill>
                    <a:srgbClr val="000000"/>
                  </a:solidFill>
                </a:uFill>
                <a:ea typeface="Palatino Linotype" panose="02040502050505030304" pitchFamily="18" charset="0"/>
                <a:cs typeface="Palatino Linotype" panose="02040502050505030304" pitchFamily="18" charset="0"/>
              </a:rPr>
              <a:t> settings to the name of the web app like this. The following screenshot shows the clone environment action:</a:t>
            </a:r>
            <a:br>
              <a:rPr lang="en-US" sz="2800" u="none" strike="noStrike" dirty="0">
                <a:solidFill>
                  <a:schemeClr val="tx1">
                    <a:lumMod val="95000"/>
                  </a:schemeClr>
                </a:solidFill>
                <a:effectLst/>
                <a:uFill>
                  <a:solidFill>
                    <a:srgbClr val="000000"/>
                  </a:solidFill>
                </a:uFill>
                <a:ea typeface="Palatino Linotype" panose="02040502050505030304" pitchFamily="18" charset="0"/>
                <a:cs typeface="Palatino Linotype" panose="02040502050505030304" pitchFamily="18" charset="0"/>
              </a:rPr>
            </a:br>
            <a:endParaRPr lang="en-US" sz="2800" dirty="0">
              <a:solidFill>
                <a:schemeClr val="tx1">
                  <a:lumMod val="95000"/>
                </a:schemeClr>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6" name="Picture 3"/>
          <p:cNvPicPr>
            <a:picLocks/>
          </p:cNvPicPr>
          <p:nvPr/>
        </p:nvPicPr>
        <p:blipFill>
          <a:blip r:embed="rId2"/>
          <a:stretch>
            <a:fillRect/>
          </a:stretch>
        </p:blipFill>
        <p:spPr>
          <a:xfrm>
            <a:off x="2543175" y="1071561"/>
            <a:ext cx="7724775" cy="50673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7" name="Picture 3"/>
          <p:cNvPicPr>
            <a:picLocks/>
          </p:cNvPicPr>
          <p:nvPr/>
        </p:nvPicPr>
        <p:blipFill>
          <a:blip r:embed="rId2"/>
          <a:stretch>
            <a:fillRect/>
          </a:stretch>
        </p:blipFill>
        <p:spPr>
          <a:xfrm>
            <a:off x="2019300" y="1414780"/>
            <a:ext cx="8467725" cy="486727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Title 1"/>
          <p:cNvSpPr>
            <a:spLocks noGrp="1"/>
          </p:cNvSpPr>
          <p:nvPr>
            <p:ph type="title"/>
          </p:nvPr>
        </p:nvSpPr>
        <p:spPr>
          <a:xfrm>
            <a:off x="1377577" y="1072092"/>
            <a:ext cx="9436846" cy="638175"/>
          </a:xfrm>
        </p:spPr>
        <p:txBody>
          <a:bodyPr>
            <a:normAutofit fontScale="90000"/>
          </a:bodyPr>
          <a:lstStyle/>
          <a:p>
            <a:r>
              <a:rPr lang="en-US" sz="30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-&gt; We finally get the release definition as follows:</a:t>
            </a:r>
            <a:br>
              <a:rPr lang="en-US" sz="30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br>
            <a:endParaRPr lang="en-US" sz="3000" dirty="0">
              <a:solidFill>
                <a:schemeClr val="tx1">
                  <a:lumMod val="95000"/>
                </a:schemeClr>
              </a:solidFill>
              <a:ea typeface="MS PGothic" panose="020B0600070205080204" pitchFamily="34" charset="-128"/>
            </a:endParaRPr>
          </a:p>
        </p:txBody>
      </p:sp>
      <p:pic>
        <p:nvPicPr>
          <p:cNvPr id="2097188" name="Picture 3"/>
          <p:cNvPicPr>
            <a:picLocks/>
          </p:cNvPicPr>
          <p:nvPr/>
        </p:nvPicPr>
        <p:blipFill>
          <a:blip r:embed="rId2"/>
          <a:stretch>
            <a:fillRect/>
          </a:stretch>
        </p:blipFill>
        <p:spPr>
          <a:xfrm>
            <a:off x="2399665" y="2021205"/>
            <a:ext cx="7258050" cy="25336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7" name="Title 1"/>
          <p:cNvSpPr>
            <a:spLocks noGrp="1"/>
          </p:cNvSpPr>
          <p:nvPr>
            <p:ph type="title"/>
          </p:nvPr>
        </p:nvSpPr>
        <p:spPr>
          <a:xfrm>
            <a:off x="982286" y="1432277"/>
            <a:ext cx="10227421" cy="1133475"/>
          </a:xfrm>
        </p:spPr>
        <p:txBody>
          <a:bodyPr>
            <a:noAutofit/>
          </a:bodyPr>
          <a:lstStyle/>
          <a:p>
            <a: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-&gt;To trigger the deployment of our application, we will create a new release by clicking on the </a:t>
            </a:r>
            <a:r>
              <a:rPr lang="en-US" sz="2800" b="1"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Create release</a:t>
            </a:r>
            <a: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t> button:</a:t>
            </a:r>
            <a:br>
              <a:rPr lang="en-US" sz="2800" u="none" strike="noStrike" dirty="0">
                <a:solidFill>
                  <a:schemeClr val="tx1">
                    <a:lumMod val="95000"/>
                  </a:schemeClr>
                </a:solidFill>
                <a:effectLst/>
                <a:uFill>
                  <a:solidFill>
                    <a:srgbClr val="000000"/>
                  </a:solidFill>
                </a:uFill>
                <a:ea typeface="MS PGothic" panose="020B0600070205080204" pitchFamily="34" charset="-128"/>
                <a:cs typeface="Palatino Linotype" panose="02040502050505030304" pitchFamily="18" charset="0"/>
              </a:rPr>
            </a:br>
            <a:endParaRPr lang="en-US" sz="2800" dirty="0">
              <a:solidFill>
                <a:schemeClr val="tx1">
                  <a:lumMod val="95000"/>
                </a:schemeClr>
              </a:solidFill>
              <a:ea typeface="MS PGothic" panose="020B0600070205080204" pitchFamily="34" charset="-128"/>
            </a:endParaRPr>
          </a:p>
        </p:txBody>
      </p:sp>
      <p:pic>
        <p:nvPicPr>
          <p:cNvPr id="2097189" name="Picture 3"/>
          <p:cNvPicPr>
            <a:picLocks/>
          </p:cNvPicPr>
          <p:nvPr/>
        </p:nvPicPr>
        <p:blipFill>
          <a:blip r:embed="rId2"/>
          <a:stretch>
            <a:fillRect/>
          </a:stretch>
        </p:blipFill>
        <p:spPr>
          <a:xfrm>
            <a:off x="2485546" y="3144133"/>
            <a:ext cx="7220903" cy="163353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Title 1"/>
          <p:cNvSpPr>
            <a:spLocks noGrp="1"/>
          </p:cNvSpPr>
          <p:nvPr>
            <p:ph type="title"/>
          </p:nvPr>
        </p:nvSpPr>
        <p:spPr>
          <a:xfrm>
            <a:off x="554879" y="495300"/>
            <a:ext cx="10303621" cy="1085850"/>
          </a:xfrm>
        </p:spPr>
        <p:txBody>
          <a:bodyPr>
            <a:normAutofit fontScale="90000"/>
          </a:bodyPr>
          <a:lstStyle/>
          <a:p>
            <a:r>
              <a:rPr lang="en-US" sz="3000"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t>-&gt;At the end of its execution, we can see its deployment status, as shown in the following screenshot:</a:t>
            </a:r>
            <a:br>
              <a:rPr lang="en-US" sz="3000" u="none" strike="noStrike" dirty="0">
                <a:solidFill>
                  <a:schemeClr val="tx1">
                    <a:lumMod val="95000"/>
                  </a:schemeClr>
                </a:solidFill>
                <a:effectLst/>
                <a:uFill>
                  <a:solidFill>
                    <a:srgbClr val="000000"/>
                  </a:solidFill>
                </a:uFill>
                <a:ea typeface="MS UI Gothic" panose="020B0600070205080204" pitchFamily="34" charset="-128"/>
                <a:cs typeface="Palatino Linotype" panose="02040502050505030304" pitchFamily="18" charset="0"/>
              </a:rPr>
            </a:br>
            <a:endParaRPr lang="en-US" sz="3000" dirty="0">
              <a:solidFill>
                <a:schemeClr val="tx1">
                  <a:lumMod val="95000"/>
                </a:schemeClr>
              </a:solidFill>
              <a:ea typeface="MS UI Gothic" panose="020B0600070205080204" pitchFamily="34" charset="-128"/>
            </a:endParaRPr>
          </a:p>
        </p:txBody>
      </p:sp>
      <p:pic>
        <p:nvPicPr>
          <p:cNvPr id="2097190" name="Picture 3"/>
          <p:cNvPicPr>
            <a:picLocks/>
          </p:cNvPicPr>
          <p:nvPr/>
        </p:nvPicPr>
        <p:blipFill>
          <a:blip r:embed="rId2"/>
          <a:stretch>
            <a:fillRect/>
          </a:stretch>
        </p:blipFill>
        <p:spPr>
          <a:xfrm>
            <a:off x="1598771" y="2376170"/>
            <a:ext cx="8994458" cy="2273618"/>
          </a:xfrm>
          <a:prstGeom prst="rect">
            <a:avLst/>
          </a:prstGeom>
        </p:spPr>
      </p:pic>
      <p:sp>
        <p:nvSpPr>
          <p:cNvPr id="1048719" name="TextBox 5"/>
          <p:cNvSpPr txBox="1"/>
          <p:nvPr/>
        </p:nvSpPr>
        <p:spPr>
          <a:xfrm>
            <a:off x="847724" y="4983143"/>
            <a:ext cx="10303621" cy="1384995"/>
          </a:xfrm>
          <a:prstGeom prst="rect">
            <a:avLst/>
          </a:prstGeom>
          <a:noFill/>
        </p:spPr>
        <p:txBody>
          <a:bodyPr wrap="square">
            <a:spAutoFit/>
          </a:bodyPr>
          <a:lstStyle/>
          <a:p>
            <a:r>
              <a:rPr lang="en-US" sz="2800" dirty="0">
                <a:solidFill>
                  <a:schemeClr val="tx1">
                    <a:lumMod val="95000"/>
                  </a:schemeClr>
                </a:solidFill>
                <a:effectLst/>
                <a:latin typeface="+mj-lt"/>
                <a:ea typeface="MS UI Gothic" panose="020B0600070205080204" pitchFamily="34" charset="-128"/>
                <a:cs typeface="Palatino Linotype" panose="02040502050505030304" pitchFamily="18" charset="0"/>
              </a:rPr>
              <a:t>-&gt;In this screenshot, we see that the deployment in the integration environment was successfully completed.</a:t>
            </a:r>
            <a:br>
              <a:rPr lang="en-US" sz="2800" dirty="0">
                <a:solidFill>
                  <a:schemeClr val="tx1">
                    <a:lumMod val="95000"/>
                  </a:schemeClr>
                </a:solidFill>
                <a:effectLst/>
                <a:latin typeface="+mj-lt"/>
                <a:ea typeface="MS UI Gothic" panose="020B0600070205080204" pitchFamily="34" charset="-128"/>
                <a:cs typeface="Palatino Linotype" panose="02040502050505030304" pitchFamily="18" charset="0"/>
              </a:rPr>
            </a:br>
            <a:endParaRPr lang="en-US" sz="2800"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74260F-DA77-1DE4-7E42-1B82BB6364E7}"/>
              </a:ext>
            </a:extLst>
          </p:cNvPr>
          <p:cNvPicPr>
            <a:picLocks noChangeAspect="1"/>
          </p:cNvPicPr>
          <p:nvPr/>
        </p:nvPicPr>
        <p:blipFill>
          <a:blip r:embed="rId2"/>
          <a:stretch>
            <a:fillRect/>
          </a:stretch>
        </p:blipFill>
        <p:spPr>
          <a:xfrm>
            <a:off x="1218519" y="363895"/>
            <a:ext cx="9754961" cy="5673012"/>
          </a:xfrm>
          <a:prstGeom prst="rect">
            <a:avLst/>
          </a:prstGeom>
        </p:spPr>
      </p:pic>
    </p:spTree>
    <p:extLst>
      <p:ext uri="{BB962C8B-B14F-4D97-AF65-F5344CB8AC3E}">
        <p14:creationId xmlns:p14="http://schemas.microsoft.com/office/powerpoint/2010/main" val="16748845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body" idx="1"/>
          </p:nvPr>
        </p:nvSpPr>
        <p:spPr>
          <a:xfrm>
            <a:off x="6522144" y="2505467"/>
            <a:ext cx="4936400" cy="1919777"/>
          </a:xfrm>
          <a:prstGeom prst="rect">
            <a:avLst/>
          </a:prstGeom>
        </p:spPr>
        <p:txBody>
          <a:bodyPr spcFirstLastPara="1" vert="horz" wrap="square" lIns="121900" tIns="121900" rIns="121900" bIns="121900" rtlCol="0" anchor="t" anchorCtr="0">
            <a:normAutofit/>
          </a:bodyPr>
          <a:lstStyle/>
          <a:p>
            <a:pPr marL="0" indent="0">
              <a:spcBef>
                <a:spcPts val="1600"/>
              </a:spcBef>
              <a:spcAft>
                <a:spcPts val="1600"/>
              </a:spcAft>
              <a:buNone/>
            </a:pPr>
            <a:r>
              <a:rPr lang="en-IN" sz="5400" dirty="0"/>
              <a:t>USING GITLAB CI</a:t>
            </a:r>
            <a:endParaRPr sz="5400" dirty="0"/>
          </a:p>
        </p:txBody>
      </p:sp>
      <p:pic>
        <p:nvPicPr>
          <p:cNvPr id="60" name="Google Shape;60;p13"/>
          <p:cNvPicPr preferRelativeResize="0"/>
          <p:nvPr/>
        </p:nvPicPr>
        <p:blipFill rotWithShape="1">
          <a:blip r:embed="rId3">
            <a:alphaModFix/>
          </a:blip>
          <a:srcRect l="4254" t="6085" r="56056" b="7476"/>
          <a:stretch/>
        </p:blipFill>
        <p:spPr>
          <a:xfrm>
            <a:off x="936601" y="1490133"/>
            <a:ext cx="4936401" cy="4030134"/>
          </a:xfrm>
          <a:prstGeom prst="rect">
            <a:avLst/>
          </a:prstGeom>
          <a:noFill/>
          <a:ln>
            <a:noFill/>
          </a:ln>
        </p:spPr>
      </p:pic>
      <p:sp>
        <p:nvSpPr>
          <p:cNvPr id="61" name="Google Shape;61;p13"/>
          <p:cNvSpPr txBox="1"/>
          <p:nvPr/>
        </p:nvSpPr>
        <p:spPr>
          <a:xfrm>
            <a:off x="2719200" y="588433"/>
            <a:ext cx="1792800" cy="718170"/>
          </a:xfrm>
          <a:prstGeom prst="rect">
            <a:avLst/>
          </a:prstGeom>
          <a:solidFill>
            <a:srgbClr val="FC6D27"/>
          </a:solidFill>
          <a:ln>
            <a:noFill/>
          </a:ln>
        </p:spPr>
        <p:txBody>
          <a:bodyPr spcFirstLastPara="1" wrap="square" lIns="121900" tIns="121900" rIns="121900" bIns="121900" anchor="t" anchorCtr="0">
            <a:spAutoFit/>
          </a:bodyPr>
          <a:lstStyle/>
          <a:p>
            <a:pPr algn="ctr"/>
            <a:r>
              <a:rPr lang="en" sz="3067">
                <a:latin typeface="Comfortaa"/>
                <a:ea typeface="Comfortaa"/>
                <a:cs typeface="Comfortaa"/>
                <a:sym typeface="Comfortaa"/>
              </a:rPr>
              <a:t>USING</a:t>
            </a:r>
            <a:endParaRPr sz="3067" b="1">
              <a:latin typeface="Comfortaa"/>
              <a:ea typeface="Comfortaa"/>
              <a:cs typeface="Comfortaa"/>
              <a:sym typeface="Comforta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60003"/>
            <a:ext cx="11360800" cy="817600"/>
          </a:xfrm>
          <a:prstGeom prst="rect">
            <a:avLst/>
          </a:prstGeom>
          <a:solidFill>
            <a:srgbClr val="26A69A">
              <a:alpha val="66670"/>
            </a:srgbClr>
          </a:solidFill>
        </p:spPr>
        <p:txBody>
          <a:bodyPr spcFirstLastPara="1" vert="horz" wrap="square" lIns="121900" tIns="121900" rIns="121900" bIns="121900" rtlCol="0" anchor="t" anchorCtr="0">
            <a:normAutofit fontScale="90000"/>
          </a:bodyPr>
          <a:lstStyle/>
          <a:p>
            <a:pPr algn="ctr"/>
            <a:r>
              <a:rPr lang="en" sz="4000" b="1" dirty="0"/>
              <a:t>CI PIPELINE</a:t>
            </a:r>
            <a:endParaRPr sz="4000" b="1" dirty="0"/>
          </a:p>
        </p:txBody>
      </p:sp>
      <p:sp>
        <p:nvSpPr>
          <p:cNvPr id="73" name="Google Shape;73;p15"/>
          <p:cNvSpPr txBox="1">
            <a:spLocks noGrp="1"/>
          </p:cNvSpPr>
          <p:nvPr>
            <p:ph type="body" idx="1"/>
          </p:nvPr>
        </p:nvSpPr>
        <p:spPr>
          <a:xfrm>
            <a:off x="415600" y="1574833"/>
            <a:ext cx="11360800" cy="4529600"/>
          </a:xfrm>
          <a:prstGeom prst="rect">
            <a:avLst/>
          </a:prstGeom>
          <a:noFill/>
        </p:spPr>
        <p:txBody>
          <a:bodyPr spcFirstLastPara="1" vert="horz" wrap="square" lIns="121900" tIns="121900" rIns="121900" bIns="121900" rtlCol="0" anchor="t" anchorCtr="0">
            <a:normAutofit/>
          </a:bodyPr>
          <a:lstStyle/>
          <a:p>
            <a:pPr indent="-445758" algn="just">
              <a:buClr>
                <a:srgbClr val="202124"/>
              </a:buClr>
              <a:buSzPct val="100000"/>
              <a:buFont typeface="Comfortaa"/>
              <a:buChar char="●"/>
            </a:pPr>
            <a:r>
              <a:rPr lang="en" sz="2800" dirty="0">
                <a:latin typeface="Calibri" panose="020F0502020204030204" pitchFamily="34" charset="0"/>
                <a:ea typeface="Calibri" panose="020F0502020204030204" pitchFamily="34" charset="0"/>
                <a:cs typeface="Calibri" panose="020F0502020204030204" pitchFamily="34" charset="0"/>
                <a:sym typeface="Comfortaa"/>
              </a:rPr>
              <a:t>A continuous integration pipeline is a series of steps that must be performed in order to deliver a new version of software.</a:t>
            </a:r>
            <a:endParaRPr sz="2800" dirty="0">
              <a:latin typeface="Calibri" panose="020F0502020204030204" pitchFamily="34" charset="0"/>
              <a:ea typeface="Calibri" panose="020F0502020204030204" pitchFamily="34" charset="0"/>
              <a:cs typeface="Calibri" panose="020F0502020204030204" pitchFamily="34" charset="0"/>
              <a:sym typeface="Comfortaa"/>
            </a:endParaRPr>
          </a:p>
          <a:p>
            <a:pPr indent="-445758" algn="just">
              <a:lnSpc>
                <a:spcPct val="115000"/>
              </a:lnSpc>
              <a:spcBef>
                <a:spcPts val="1600"/>
              </a:spcBef>
              <a:buClr>
                <a:srgbClr val="202124"/>
              </a:buClr>
              <a:buSzPct val="100000"/>
              <a:buFont typeface="Comfortaa"/>
              <a:buChar char="●"/>
            </a:pPr>
            <a:r>
              <a:rPr lang="en" sz="2800" dirty="0">
                <a:latin typeface="Calibri" panose="020F0502020204030204" pitchFamily="34" charset="0"/>
                <a:ea typeface="Calibri" panose="020F0502020204030204" pitchFamily="34" charset="0"/>
                <a:cs typeface="Calibri" panose="020F0502020204030204" pitchFamily="34" charset="0"/>
                <a:sym typeface="Comfortaa"/>
              </a:rPr>
              <a:t> CI pipelines are a practice focused on improving software delivery throughout the software development life cycle via automation.</a:t>
            </a:r>
            <a:endParaRPr sz="2800" dirty="0">
              <a:latin typeface="Calibri" panose="020F0502020204030204" pitchFamily="34" charset="0"/>
              <a:ea typeface="Calibri" panose="020F0502020204030204" pitchFamily="34" charset="0"/>
              <a:cs typeface="Calibri" panose="020F0502020204030204" pitchFamily="34" charset="0"/>
              <a:sym typeface="Comfortaa"/>
            </a:endParaRPr>
          </a:p>
          <a:p>
            <a:pPr indent="-445758" algn="just">
              <a:lnSpc>
                <a:spcPct val="115000"/>
              </a:lnSpc>
              <a:spcBef>
                <a:spcPts val="1600"/>
              </a:spcBef>
              <a:buClr>
                <a:srgbClr val="202124"/>
              </a:buClr>
              <a:buSzPct val="100000"/>
              <a:buFont typeface="Comfortaa"/>
              <a:buChar char="●"/>
            </a:pPr>
            <a:r>
              <a:rPr lang="en" sz="2800" dirty="0">
                <a:latin typeface="Calibri" panose="020F0502020204030204" pitchFamily="34" charset="0"/>
                <a:ea typeface="Calibri" panose="020F0502020204030204" pitchFamily="34" charset="0"/>
                <a:cs typeface="Calibri" panose="020F0502020204030204" pitchFamily="34" charset="0"/>
                <a:sym typeface="Comfortaa"/>
              </a:rPr>
              <a:t>A pipeline is a process that drives software development through a path of building, testing, and deploying code, also known as CI/CD.</a:t>
            </a:r>
            <a:endParaRPr sz="2800" dirty="0">
              <a:latin typeface="Calibri" panose="020F0502020204030204" pitchFamily="34" charset="0"/>
              <a:ea typeface="Calibri" panose="020F0502020204030204" pitchFamily="34" charset="0"/>
              <a:cs typeface="Calibri" panose="020F0502020204030204" pitchFamily="34" charset="0"/>
              <a:sym typeface="Comfortaa"/>
            </a:endParaRPr>
          </a:p>
          <a:p>
            <a:pPr indent="0" algn="just">
              <a:lnSpc>
                <a:spcPct val="115000"/>
              </a:lnSpc>
              <a:spcBef>
                <a:spcPts val="1600"/>
              </a:spcBef>
              <a:spcAft>
                <a:spcPts val="1600"/>
              </a:spcAft>
              <a:buNone/>
            </a:pPr>
            <a:endParaRPr sz="4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415600" y="593367"/>
            <a:ext cx="11360800" cy="817600"/>
          </a:xfrm>
          <a:prstGeom prst="rect">
            <a:avLst/>
          </a:prstGeom>
        </p:spPr>
        <p:txBody>
          <a:bodyPr spcFirstLastPara="1" vert="horz" wrap="square" lIns="121900" tIns="121900" rIns="121900" bIns="121900" rtlCol="0" anchor="t" anchorCtr="0">
            <a:normAutofit/>
          </a:bodyPr>
          <a:lstStyle/>
          <a:p>
            <a:endParaRPr/>
          </a:p>
        </p:txBody>
      </p:sp>
      <p:sp>
        <p:nvSpPr>
          <p:cNvPr id="79" name="Google Shape;79;p16"/>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80" name="Google Shape;80;p16"/>
          <p:cNvPicPr preferRelativeResize="0"/>
          <p:nvPr/>
        </p:nvPicPr>
        <p:blipFill>
          <a:blip r:embed="rId3">
            <a:alphaModFix/>
          </a:blip>
          <a:stretch>
            <a:fillRect/>
          </a:stretch>
        </p:blipFill>
        <p:spPr>
          <a:xfrm>
            <a:off x="314000" y="283634"/>
            <a:ext cx="11561901" cy="59563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4919867" y="536923"/>
            <a:ext cx="1643200" cy="817600"/>
          </a:xfrm>
          <a:prstGeom prst="rect">
            <a:avLst/>
          </a:prstGeom>
          <a:solidFill>
            <a:srgbClr val="F9C2C1"/>
          </a:solidFill>
        </p:spPr>
        <p:txBody>
          <a:bodyPr spcFirstLastPara="1" vert="horz" wrap="square" lIns="121900" tIns="121900" rIns="121900" bIns="121900" rtlCol="0" anchor="t" anchorCtr="0">
            <a:normAutofit fontScale="90000"/>
          </a:bodyPr>
          <a:lstStyle/>
          <a:p>
            <a:pPr algn="ctr"/>
            <a:r>
              <a:rPr lang="en" sz="4000" dirty="0"/>
              <a:t>GitLab </a:t>
            </a:r>
            <a:endParaRPr sz="4000" dirty="0"/>
          </a:p>
        </p:txBody>
      </p:sp>
      <p:sp>
        <p:nvSpPr>
          <p:cNvPr id="86" name="Google Shape;86;p17"/>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rmAutofit/>
          </a:bodyPr>
          <a:lstStyle/>
          <a:p>
            <a:pPr indent="-431789">
              <a:buSzPts val="1500"/>
              <a:buFont typeface="Comfortaa"/>
              <a:buChar char="●"/>
            </a:pPr>
            <a:r>
              <a:rPr lang="en" sz="3200" dirty="0">
                <a:ea typeface="Calibri" panose="020F0502020204030204" pitchFamily="34" charset="0"/>
                <a:cs typeface="Calibri" panose="020F0502020204030204" pitchFamily="34" charset="0"/>
                <a:sym typeface="Comfortaa"/>
              </a:rPr>
              <a:t>GitLab is the most comprehensive DevSecOps Platform</a:t>
            </a:r>
            <a:endParaRPr sz="3200" dirty="0">
              <a:ea typeface="Calibri" panose="020F0502020204030204" pitchFamily="34" charset="0"/>
              <a:cs typeface="Calibri" panose="020F0502020204030204" pitchFamily="34" charset="0"/>
              <a:sym typeface="Comfortaa"/>
            </a:endParaRPr>
          </a:p>
          <a:p>
            <a:pPr indent="0">
              <a:buNone/>
            </a:pPr>
            <a:endParaRPr sz="3200" dirty="0">
              <a:ea typeface="Calibri" panose="020F0502020204030204" pitchFamily="34" charset="0"/>
              <a:cs typeface="Calibri" panose="020F0502020204030204" pitchFamily="34" charset="0"/>
              <a:sym typeface="Comfortaa"/>
            </a:endParaRPr>
          </a:p>
          <a:p>
            <a:pPr indent="-431789">
              <a:buClr>
                <a:srgbClr val="4D5156"/>
              </a:buClr>
              <a:buSzPts val="1500"/>
              <a:buFont typeface="Comfortaa"/>
              <a:buChar char="●"/>
            </a:pPr>
            <a:r>
              <a:rPr lang="en" sz="2800" dirty="0">
                <a:ea typeface="Calibri" panose="020F0502020204030204" pitchFamily="34" charset="0"/>
                <a:cs typeface="Calibri" panose="020F0502020204030204" pitchFamily="34" charset="0"/>
                <a:sym typeface="Comfortaa"/>
              </a:rPr>
              <a:t>The open source software project was created by Ukrainian developer Dmytro Zaporozhets and Dutch developer Sytse Sijbrandij.</a:t>
            </a:r>
            <a:endParaRPr sz="2800" dirty="0">
              <a:ea typeface="Calibri" panose="020F0502020204030204" pitchFamily="34" charset="0"/>
              <a:cs typeface="Calibri" panose="020F0502020204030204" pitchFamily="34" charset="0"/>
              <a:sym typeface="Comfortaa"/>
            </a:endParaRPr>
          </a:p>
          <a:p>
            <a:pPr indent="0">
              <a:buNone/>
            </a:pPr>
            <a:endParaRPr sz="2800" dirty="0">
              <a:ea typeface="Calibri" panose="020F0502020204030204" pitchFamily="34" charset="0"/>
              <a:cs typeface="Calibri" panose="020F0502020204030204" pitchFamily="34" charset="0"/>
              <a:sym typeface="Comfortaa"/>
            </a:endParaRPr>
          </a:p>
          <a:p>
            <a:pPr indent="-427556">
              <a:buClr>
                <a:srgbClr val="4D5156"/>
              </a:buClr>
              <a:buSzPts val="1450"/>
              <a:buFont typeface="Comfortaa"/>
              <a:buChar char="●"/>
            </a:pPr>
            <a:r>
              <a:rPr lang="en" sz="2800" dirty="0">
                <a:ea typeface="Calibri" panose="020F0502020204030204" pitchFamily="34" charset="0"/>
                <a:cs typeface="Calibri" panose="020F0502020204030204" pitchFamily="34" charset="0"/>
                <a:sym typeface="Comfortaa"/>
              </a:rPr>
              <a:t>GitLab is free for individuals. </a:t>
            </a:r>
            <a:endParaRPr sz="2800" dirty="0">
              <a:ea typeface="Calibri" panose="020F0502020204030204" pitchFamily="34" charset="0"/>
              <a:cs typeface="Calibri" panose="020F0502020204030204" pitchFamily="34" charset="0"/>
              <a:sym typeface="Comfortaa"/>
            </a:endParaRPr>
          </a:p>
          <a:p>
            <a:pPr indent="0">
              <a:buNone/>
            </a:pPr>
            <a:endParaRPr sz="2800" dirty="0">
              <a:ea typeface="Calibri" panose="020F0502020204030204" pitchFamily="34" charset="0"/>
              <a:cs typeface="Calibri" panose="020F0502020204030204" pitchFamily="34" charset="0"/>
              <a:sym typeface="Comfortaa"/>
            </a:endParaRPr>
          </a:p>
          <a:p>
            <a:pPr indent="-427556">
              <a:buClr>
                <a:srgbClr val="4D5156"/>
              </a:buClr>
              <a:buSzPts val="1450"/>
              <a:buFont typeface="Comfortaa"/>
              <a:buChar char="●"/>
            </a:pPr>
            <a:r>
              <a:rPr lang="en" sz="2800" dirty="0">
                <a:ea typeface="Calibri" panose="020F0502020204030204" pitchFamily="34" charset="0"/>
                <a:cs typeface="Calibri" panose="020F0502020204030204" pitchFamily="34" charset="0"/>
                <a:sym typeface="Comfortaa"/>
              </a:rPr>
              <a:t>GitLab offers a location for online code storage and capabilities for issue tracking and CI/CD.</a:t>
            </a:r>
            <a:endParaRPr sz="2800" dirty="0">
              <a:ea typeface="Calibri" panose="020F0502020204030204" pitchFamily="34" charset="0"/>
              <a:cs typeface="Calibri" panose="020F0502020204030204" pitchFamily="34" charset="0"/>
              <a:sym typeface="Comfortaa"/>
            </a:endParaRPr>
          </a:p>
          <a:p>
            <a:pPr indent="0">
              <a:buNone/>
            </a:pPr>
            <a:endParaRPr sz="2400" dirty="0">
              <a:ea typeface="Comfortaa"/>
              <a:cs typeface="Comfortaa"/>
              <a:sym typeface="Comforta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2205733" y="851967"/>
            <a:ext cx="7365200" cy="713600"/>
          </a:xfrm>
          <a:prstGeom prst="rect">
            <a:avLst/>
          </a:prstGeom>
          <a:solidFill>
            <a:srgbClr val="FBA338"/>
          </a:solidFill>
        </p:spPr>
        <p:txBody>
          <a:bodyPr spcFirstLastPara="1" vert="horz" wrap="square" lIns="121900" tIns="121900" rIns="121900" bIns="121900" rtlCol="0" anchor="t" anchorCtr="0">
            <a:noAutofit/>
          </a:bodyPr>
          <a:lstStyle/>
          <a:p>
            <a:r>
              <a:rPr lang="en" dirty="0"/>
              <a:t>                  What is GitLab CI ?</a:t>
            </a:r>
            <a:endParaRPr dirty="0"/>
          </a:p>
        </p:txBody>
      </p:sp>
      <p:sp>
        <p:nvSpPr>
          <p:cNvPr id="92" name="Google Shape;92;p18"/>
          <p:cNvSpPr txBox="1">
            <a:spLocks noGrp="1"/>
          </p:cNvSpPr>
          <p:nvPr>
            <p:ph type="body" idx="1"/>
          </p:nvPr>
        </p:nvSpPr>
        <p:spPr>
          <a:xfrm>
            <a:off x="703200" y="1828833"/>
            <a:ext cx="11555600" cy="4347600"/>
          </a:xfrm>
          <a:prstGeom prst="rect">
            <a:avLst/>
          </a:prstGeom>
        </p:spPr>
        <p:txBody>
          <a:bodyPr spcFirstLastPara="1" vert="horz" wrap="square" lIns="121900" tIns="121900" rIns="121900" bIns="121900" rtlCol="0" anchor="t" anchorCtr="0">
            <a:noAutofit/>
          </a:bodyPr>
          <a:lstStyle/>
          <a:p>
            <a:pPr indent="-444489">
              <a:lnSpc>
                <a:spcPct val="95000"/>
              </a:lnSpc>
              <a:buClr>
                <a:srgbClr val="404040"/>
              </a:buClr>
              <a:buSzPts val="1650"/>
              <a:buFont typeface="Comfortaa"/>
              <a:buChar char="●"/>
            </a:pPr>
            <a:r>
              <a:rPr lang="en" sz="2400" dirty="0">
                <a:ea typeface="Calibri" panose="020F0502020204030204" pitchFamily="34" charset="0"/>
                <a:cs typeface="Calibri" panose="020F0502020204030204" pitchFamily="34" charset="0"/>
                <a:sym typeface="Comfortaa"/>
              </a:rPr>
              <a:t>GitLab CI is one of the services offered by GitLab.</a:t>
            </a:r>
            <a:endParaRPr sz="2400" dirty="0">
              <a:ea typeface="Calibri" panose="020F0502020204030204" pitchFamily="34" charset="0"/>
              <a:cs typeface="Calibri" panose="020F0502020204030204" pitchFamily="34" charset="0"/>
              <a:sym typeface="Comfortaa"/>
            </a:endParaRPr>
          </a:p>
          <a:p>
            <a:pPr indent="0">
              <a:lnSpc>
                <a:spcPct val="95000"/>
              </a:lnSpc>
              <a:buNone/>
            </a:pPr>
            <a:endParaRPr sz="2400" dirty="0">
              <a:ea typeface="Calibri" panose="020F0502020204030204" pitchFamily="34" charset="0"/>
              <a:cs typeface="Calibri" panose="020F0502020204030204" pitchFamily="34" charset="0"/>
              <a:sym typeface="Comfortaa"/>
            </a:endParaRPr>
          </a:p>
          <a:p>
            <a:pPr indent="-444489">
              <a:lnSpc>
                <a:spcPct val="95000"/>
              </a:lnSpc>
              <a:buClr>
                <a:srgbClr val="404040"/>
              </a:buClr>
              <a:buSzPts val="1650"/>
              <a:buFont typeface="Comfortaa"/>
              <a:buChar char="●"/>
            </a:pPr>
            <a:r>
              <a:rPr lang="en" sz="2400" dirty="0">
                <a:ea typeface="Calibri" panose="020F0502020204030204" pitchFamily="34" charset="0"/>
                <a:cs typeface="Calibri" panose="020F0502020204030204" pitchFamily="34" charset="0"/>
                <a:sym typeface="Comfortaa"/>
              </a:rPr>
              <a:t>It is a cloud platform.</a:t>
            </a:r>
            <a:endParaRPr sz="2400" dirty="0">
              <a:ea typeface="Calibri" panose="020F0502020204030204" pitchFamily="34" charset="0"/>
              <a:cs typeface="Calibri" panose="020F0502020204030204" pitchFamily="34" charset="0"/>
              <a:sym typeface="Comfortaa"/>
            </a:endParaRPr>
          </a:p>
          <a:p>
            <a:pPr indent="0">
              <a:lnSpc>
                <a:spcPct val="95000"/>
              </a:lnSpc>
              <a:buNone/>
            </a:pPr>
            <a:endParaRPr sz="2400" dirty="0">
              <a:ea typeface="Calibri" panose="020F0502020204030204" pitchFamily="34" charset="0"/>
              <a:cs typeface="Calibri" panose="020F0502020204030204" pitchFamily="34" charset="0"/>
              <a:sym typeface="Comfortaa"/>
            </a:endParaRPr>
          </a:p>
          <a:p>
            <a:pPr indent="-444489">
              <a:lnSpc>
                <a:spcPct val="95000"/>
              </a:lnSpc>
              <a:buClr>
                <a:srgbClr val="404040"/>
              </a:buClr>
              <a:buSzPts val="1650"/>
              <a:buFont typeface="Comfortaa"/>
              <a:buChar char="●"/>
            </a:pPr>
            <a:r>
              <a:rPr lang="en" sz="2400" dirty="0">
                <a:ea typeface="Calibri" panose="020F0502020204030204" pitchFamily="34" charset="0"/>
                <a:cs typeface="Calibri" panose="020F0502020204030204" pitchFamily="34" charset="0"/>
                <a:sym typeface="Comfortaa"/>
              </a:rPr>
              <a:t>To catch bugs and errors early in the development cycle</a:t>
            </a:r>
            <a:endParaRPr sz="2400" dirty="0">
              <a:ea typeface="Calibri" panose="020F0502020204030204" pitchFamily="34" charset="0"/>
              <a:cs typeface="Calibri" panose="020F0502020204030204" pitchFamily="34" charset="0"/>
              <a:sym typeface="Comfortaa"/>
            </a:endParaRPr>
          </a:p>
          <a:p>
            <a:pPr indent="0">
              <a:lnSpc>
                <a:spcPct val="95000"/>
              </a:lnSpc>
              <a:buNone/>
            </a:pPr>
            <a:endParaRPr sz="2400" dirty="0">
              <a:ea typeface="Calibri" panose="020F0502020204030204" pitchFamily="34" charset="0"/>
              <a:cs typeface="Calibri" panose="020F0502020204030204" pitchFamily="34" charset="0"/>
              <a:sym typeface="Comfortaa"/>
            </a:endParaRPr>
          </a:p>
          <a:p>
            <a:pPr indent="-444489">
              <a:lnSpc>
                <a:spcPct val="95000"/>
              </a:lnSpc>
              <a:buClr>
                <a:srgbClr val="404040"/>
              </a:buClr>
              <a:buSzPts val="1650"/>
              <a:buFont typeface="Comfortaa"/>
              <a:buChar char="●"/>
            </a:pPr>
            <a:r>
              <a:rPr lang="en" sz="2400" dirty="0">
                <a:ea typeface="Calibri" panose="020F0502020204030204" pitchFamily="34" charset="0"/>
                <a:cs typeface="Calibri" panose="020F0502020204030204" pitchFamily="34" charset="0"/>
                <a:sym typeface="Comfortaa"/>
              </a:rPr>
              <a:t>GitLab CI/CD can automatically build, test, deploy, and monitor your applications by using </a:t>
            </a:r>
            <a:r>
              <a:rPr lang="en" sz="2400" u="sng" dirty="0">
                <a:ea typeface="Calibri" panose="020F0502020204030204" pitchFamily="34" charset="0"/>
                <a:cs typeface="Calibri" panose="020F0502020204030204" pitchFamily="34" charset="0"/>
                <a:sym typeface="Comfortaa"/>
                <a:hlinkClick r:id="rId3">
                  <a:extLst>
                    <a:ext uri="{A12FA001-AC4F-418D-AE19-62706E023703}">
                      <ahyp:hlinkClr xmlns:ahyp="http://schemas.microsoft.com/office/drawing/2018/hyperlinkcolor" val="tx"/>
                    </a:ext>
                  </a:extLst>
                </a:hlinkClick>
              </a:rPr>
              <a:t>Auto DevOps</a:t>
            </a:r>
            <a:r>
              <a:rPr lang="en" sz="2400" dirty="0">
                <a:ea typeface="Calibri" panose="020F0502020204030204" pitchFamily="34" charset="0"/>
                <a:cs typeface="Calibri" panose="020F0502020204030204" pitchFamily="34" charset="0"/>
                <a:sym typeface="Comfortaa"/>
              </a:rPr>
              <a:t>.</a:t>
            </a:r>
            <a:endParaRPr sz="2400" dirty="0">
              <a:ea typeface="Calibri" panose="020F0502020204030204" pitchFamily="34" charset="0"/>
              <a:cs typeface="Calibri" panose="020F0502020204030204" pitchFamily="34" charset="0"/>
              <a:sym typeface="Comfortaa"/>
            </a:endParaRPr>
          </a:p>
          <a:p>
            <a:pPr marL="0" indent="0">
              <a:lnSpc>
                <a:spcPct val="95000"/>
              </a:lnSpc>
              <a:buNone/>
            </a:pPr>
            <a:endParaRPr sz="2400" dirty="0">
              <a:ea typeface="Calibri" panose="020F0502020204030204" pitchFamily="34" charset="0"/>
              <a:cs typeface="Calibri" panose="020F0502020204030204" pitchFamily="34" charset="0"/>
              <a:sym typeface="Comfortaa"/>
            </a:endParaRPr>
          </a:p>
          <a:p>
            <a:pPr marL="0" indent="0">
              <a:lnSpc>
                <a:spcPct val="95000"/>
              </a:lnSpc>
              <a:buNone/>
            </a:pPr>
            <a:r>
              <a:rPr lang="en" sz="2400" dirty="0">
                <a:ea typeface="Calibri" panose="020F0502020204030204" pitchFamily="34" charset="0"/>
                <a:cs typeface="Calibri" panose="020F0502020204030204" pitchFamily="34" charset="0"/>
                <a:sym typeface="Comfortaa"/>
              </a:rPr>
              <a:t>  </a:t>
            </a:r>
            <a:endParaRPr sz="2400" dirty="0">
              <a:ea typeface="Calibri" panose="020F0502020204030204" pitchFamily="34" charset="0"/>
              <a:cs typeface="Calibri" panose="020F0502020204030204" pitchFamily="34" charset="0"/>
              <a:sym typeface="Comfortaa"/>
            </a:endParaRPr>
          </a:p>
          <a:p>
            <a:pPr indent="0">
              <a:lnSpc>
                <a:spcPct val="95000"/>
              </a:lnSpc>
              <a:buNone/>
            </a:pPr>
            <a:endParaRPr sz="2400" dirty="0">
              <a:ea typeface="Comfortaa"/>
              <a:cs typeface="Comfortaa"/>
              <a:sym typeface="Comfortaa"/>
            </a:endParaRPr>
          </a:p>
          <a:p>
            <a:pPr marL="0" indent="0">
              <a:lnSpc>
                <a:spcPct val="95000"/>
              </a:lnSpc>
              <a:spcAft>
                <a:spcPts val="1600"/>
              </a:spcAft>
              <a:buNone/>
            </a:pPr>
            <a:endParaRPr sz="2000" dirty="0"/>
          </a:p>
        </p:txBody>
      </p:sp>
      <p:sp>
        <p:nvSpPr>
          <p:cNvPr id="93" name="Google Shape;93;p18"/>
          <p:cNvSpPr/>
          <p:nvPr/>
        </p:nvSpPr>
        <p:spPr>
          <a:xfrm>
            <a:off x="280551" y="144033"/>
            <a:ext cx="1752800" cy="168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4" name="Google Shape;94;p18"/>
          <p:cNvPicPr preferRelativeResize="0"/>
          <p:nvPr/>
        </p:nvPicPr>
        <p:blipFill rotWithShape="1">
          <a:blip r:embed="rId4">
            <a:alphaModFix/>
          </a:blip>
          <a:srcRect l="39787" t="7957" r="41127" b="59941"/>
          <a:stretch/>
        </p:blipFill>
        <p:spPr>
          <a:xfrm>
            <a:off x="466467" y="333133"/>
            <a:ext cx="1381000" cy="1306600"/>
          </a:xfrm>
          <a:prstGeom prst="rect">
            <a:avLst/>
          </a:prstGeom>
          <a:noFill/>
          <a:ln>
            <a:noFill/>
          </a:ln>
        </p:spPr>
      </p:pic>
      <p:sp>
        <p:nvSpPr>
          <p:cNvPr id="95" name="Google Shape;95;p18"/>
          <p:cNvSpPr/>
          <p:nvPr/>
        </p:nvSpPr>
        <p:spPr>
          <a:xfrm>
            <a:off x="5422467" y="4869633"/>
            <a:ext cx="3078000" cy="1306800"/>
          </a:xfrm>
          <a:prstGeom prst="wedgeRoundRectCallout">
            <a:avLst>
              <a:gd name="adj1" fmla="val -22509"/>
              <a:gd name="adj2" fmla="val -62468"/>
              <a:gd name="adj3" fmla="val 0"/>
            </a:avLst>
          </a:prstGeom>
          <a:solidFill>
            <a:srgbClr val="CAECE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dirty="0">
                <a:solidFill>
                  <a:srgbClr val="404040"/>
                </a:solidFill>
                <a:latin typeface="Calibri" panose="020F0502020204030204" pitchFamily="34" charset="0"/>
                <a:ea typeface="Calibri" panose="020F0502020204030204" pitchFamily="34" charset="0"/>
                <a:cs typeface="Calibri" panose="020F0502020204030204" pitchFamily="34" charset="0"/>
                <a:sym typeface="Roboto"/>
              </a:rPr>
              <a:t>GitLab Auto DevOps is a collection of pre-configured features and integrations that work together to support your software delivery process</a:t>
            </a:r>
            <a:endParaRPr sz="24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body" idx="1"/>
          </p:nvPr>
        </p:nvSpPr>
        <p:spPr>
          <a:xfrm>
            <a:off x="415600" y="224533"/>
            <a:ext cx="11360800" cy="5867200"/>
          </a:xfrm>
          <a:prstGeom prst="rect">
            <a:avLst/>
          </a:prstGeom>
        </p:spPr>
        <p:txBody>
          <a:bodyPr spcFirstLastPara="1" vert="horz" wrap="square" lIns="121900" tIns="121900" rIns="121900" bIns="121900" rtlCol="0" anchor="t" anchorCtr="0">
            <a:normAutofit lnSpcReduction="10000"/>
          </a:bodyPr>
          <a:lstStyle/>
          <a:p>
            <a:pPr marL="0" indent="0">
              <a:lnSpc>
                <a:spcPct val="95000"/>
              </a:lnSpc>
              <a:buClr>
                <a:schemeClr val="dk1"/>
              </a:buClr>
              <a:buSzPts val="1100"/>
              <a:buNone/>
            </a:pPr>
            <a:endParaRPr sz="2400" dirty="0">
              <a:solidFill>
                <a:srgbClr val="404040"/>
              </a:solidFill>
              <a:ea typeface="Comfortaa"/>
              <a:cs typeface="Comfortaa"/>
              <a:sym typeface="Comfortaa"/>
            </a:endParaRPr>
          </a:p>
          <a:p>
            <a:pPr marL="0" indent="0">
              <a:lnSpc>
                <a:spcPct val="95000"/>
              </a:lnSpc>
              <a:buClr>
                <a:schemeClr val="dk1"/>
              </a:buClr>
              <a:buSzPts val="1100"/>
              <a:buNone/>
            </a:pPr>
            <a:endParaRPr sz="2400" dirty="0">
              <a:solidFill>
                <a:srgbClr val="404040"/>
              </a:solidFill>
              <a:ea typeface="Comfortaa"/>
              <a:cs typeface="Comfortaa"/>
              <a:sym typeface="Comfortaa"/>
            </a:endParaRPr>
          </a:p>
          <a:p>
            <a:pPr marL="0" indent="0">
              <a:lnSpc>
                <a:spcPct val="95000"/>
              </a:lnSpc>
              <a:buClr>
                <a:schemeClr val="dk1"/>
              </a:buClr>
              <a:buSzPts val="1100"/>
              <a:buNone/>
            </a:pPr>
            <a:endParaRPr sz="2400" dirty="0">
              <a:solidFill>
                <a:srgbClr val="404040"/>
              </a:solidFill>
              <a:ea typeface="Calibri" panose="020F0502020204030204" pitchFamily="34" charset="0"/>
              <a:cs typeface="Calibri" panose="020F0502020204030204" pitchFamily="34" charset="0"/>
              <a:sym typeface="Comfortaa"/>
            </a:endParaRPr>
          </a:p>
          <a:p>
            <a:pPr marL="0" indent="0">
              <a:lnSpc>
                <a:spcPct val="95000"/>
              </a:lnSpc>
              <a:buClr>
                <a:schemeClr val="dk1"/>
              </a:buClr>
              <a:buSzPts val="1100"/>
              <a:buNone/>
            </a:pPr>
            <a:r>
              <a:rPr lang="en" sz="2400" dirty="0">
                <a:solidFill>
                  <a:srgbClr val="404040"/>
                </a:solidFill>
                <a:ea typeface="Calibri" panose="020F0502020204030204" pitchFamily="34" charset="0"/>
                <a:cs typeface="Calibri" panose="020F0502020204030204" pitchFamily="34" charset="0"/>
                <a:sym typeface="Comfortaa"/>
              </a:rPr>
              <a:t> </a:t>
            </a:r>
            <a:r>
              <a:rPr lang="en" sz="2400" dirty="0">
                <a:solidFill>
                  <a:srgbClr val="404040"/>
                </a:solidFill>
                <a:highlight>
                  <a:srgbClr val="D9D2E9"/>
                </a:highlight>
                <a:ea typeface="Calibri" panose="020F0502020204030204" pitchFamily="34" charset="0"/>
                <a:cs typeface="Calibri" panose="020F0502020204030204" pitchFamily="34" charset="0"/>
                <a:sym typeface="Comfortaa"/>
              </a:rPr>
              <a:t> </a:t>
            </a:r>
            <a:r>
              <a:rPr lang="en" sz="2800" dirty="0">
                <a:solidFill>
                  <a:srgbClr val="404040"/>
                </a:solidFill>
                <a:highlight>
                  <a:srgbClr val="D9D2E9"/>
                </a:highlight>
                <a:ea typeface="Calibri" panose="020F0502020204030204" pitchFamily="34" charset="0"/>
                <a:cs typeface="Calibri" panose="020F0502020204030204" pitchFamily="34" charset="0"/>
                <a:sym typeface="Comfortaa"/>
              </a:rPr>
              <a:t>GitLab CI has the following features:</a:t>
            </a:r>
            <a:endParaRPr sz="2400" dirty="0">
              <a:solidFill>
                <a:srgbClr val="404040"/>
              </a:solidFill>
              <a:highlight>
                <a:srgbClr val="D9D2E9"/>
              </a:highlight>
              <a:ea typeface="Calibri" panose="020F0502020204030204" pitchFamily="34" charset="0"/>
              <a:cs typeface="Calibri" panose="020F0502020204030204" pitchFamily="34" charset="0"/>
              <a:sym typeface="Comfortaa"/>
            </a:endParaRPr>
          </a:p>
          <a:p>
            <a:pPr marL="0" indent="0">
              <a:lnSpc>
                <a:spcPct val="95000"/>
              </a:lnSpc>
              <a:buClr>
                <a:schemeClr val="dk1"/>
              </a:buClr>
              <a:buSzPts val="1100"/>
              <a:buNone/>
            </a:pPr>
            <a:endParaRPr sz="2400" dirty="0">
              <a:solidFill>
                <a:srgbClr val="404040"/>
              </a:solidFill>
              <a:highlight>
                <a:srgbClr val="D9D2E9"/>
              </a:highlight>
              <a:ea typeface="Calibri" panose="020F0502020204030204" pitchFamily="34" charset="0"/>
              <a:cs typeface="Calibri" panose="020F0502020204030204" pitchFamily="34" charset="0"/>
              <a:sym typeface="Comfortaa"/>
            </a:endParaRPr>
          </a:p>
          <a:p>
            <a:pPr indent="-444489">
              <a:lnSpc>
                <a:spcPct val="95000"/>
              </a:lnSpc>
              <a:buClr>
                <a:srgbClr val="404040"/>
              </a:buClr>
              <a:buSzPts val="1650"/>
              <a:buFont typeface="Comfortaa"/>
              <a:buChar char="●"/>
            </a:pPr>
            <a:r>
              <a:rPr lang="en" sz="2400" dirty="0">
                <a:ea typeface="Calibri" panose="020F0502020204030204" pitchFamily="34" charset="0"/>
                <a:cs typeface="Calibri" panose="020F0502020204030204" pitchFamily="34" charset="0"/>
                <a:sym typeface="Comfortaa"/>
              </a:rPr>
              <a:t>A source code manager </a:t>
            </a:r>
            <a:endParaRPr sz="2400" dirty="0">
              <a:ea typeface="Calibri" panose="020F0502020204030204" pitchFamily="34" charset="0"/>
              <a:cs typeface="Calibri" panose="020F0502020204030204" pitchFamily="34" charset="0"/>
              <a:sym typeface="Comfortaa"/>
            </a:endParaRPr>
          </a:p>
          <a:p>
            <a:pPr indent="-444489">
              <a:lnSpc>
                <a:spcPct val="95000"/>
              </a:lnSpc>
              <a:buClr>
                <a:srgbClr val="404040"/>
              </a:buClr>
              <a:buSzPts val="1650"/>
              <a:buFont typeface="Comfortaa"/>
              <a:buChar char="●"/>
            </a:pPr>
            <a:r>
              <a:rPr lang="en" sz="2400" dirty="0">
                <a:ea typeface="Calibri" panose="020F0502020204030204" pitchFamily="34" charset="0"/>
                <a:cs typeface="Calibri" panose="020F0502020204030204" pitchFamily="34" charset="0"/>
                <a:sym typeface="Comfortaa"/>
              </a:rPr>
              <a:t>A CI/CD pipeline manager </a:t>
            </a:r>
            <a:endParaRPr sz="2400" dirty="0">
              <a:ea typeface="Calibri" panose="020F0502020204030204" pitchFamily="34" charset="0"/>
              <a:cs typeface="Calibri" panose="020F0502020204030204" pitchFamily="34" charset="0"/>
              <a:sym typeface="Comfortaa"/>
            </a:endParaRPr>
          </a:p>
          <a:p>
            <a:pPr indent="-444489">
              <a:lnSpc>
                <a:spcPct val="95000"/>
              </a:lnSpc>
              <a:buClr>
                <a:srgbClr val="404040"/>
              </a:buClr>
              <a:buSzPts val="1650"/>
              <a:buFont typeface="Comfortaa"/>
              <a:buChar char="●"/>
            </a:pPr>
            <a:r>
              <a:rPr lang="en" sz="2400" dirty="0">
                <a:ea typeface="Calibri" panose="020F0502020204030204" pitchFamily="34" charset="0"/>
                <a:cs typeface="Calibri" panose="020F0502020204030204" pitchFamily="34" charset="0"/>
                <a:sym typeface="Comfortaa"/>
              </a:rPr>
              <a:t>A board for project management</a:t>
            </a:r>
            <a:endParaRPr sz="2400" dirty="0">
              <a:ea typeface="Calibri" panose="020F0502020204030204" pitchFamily="34" charset="0"/>
              <a:cs typeface="Calibri" panose="020F0502020204030204" pitchFamily="34" charset="0"/>
              <a:sym typeface="Comfortaa"/>
            </a:endParaRPr>
          </a:p>
          <a:p>
            <a:pPr indent="0">
              <a:lnSpc>
                <a:spcPct val="95000"/>
              </a:lnSpc>
              <a:buClr>
                <a:schemeClr val="dk1"/>
              </a:buClr>
              <a:buSzPts val="1100"/>
              <a:buNone/>
            </a:pPr>
            <a:endParaRPr sz="2400" dirty="0">
              <a:solidFill>
                <a:srgbClr val="404040"/>
              </a:solidFill>
              <a:highlight>
                <a:srgbClr val="CAECE5"/>
              </a:highlight>
              <a:ea typeface="Calibri" panose="020F0502020204030204" pitchFamily="34" charset="0"/>
              <a:cs typeface="Calibri" panose="020F0502020204030204" pitchFamily="34" charset="0"/>
              <a:sym typeface="Comfortaa"/>
            </a:endParaRPr>
          </a:p>
          <a:p>
            <a:pPr indent="0">
              <a:lnSpc>
                <a:spcPct val="95000"/>
              </a:lnSpc>
              <a:buClr>
                <a:schemeClr val="dk1"/>
              </a:buClr>
              <a:buSzPts val="1100"/>
              <a:buNone/>
            </a:pPr>
            <a:endParaRPr sz="2400" dirty="0">
              <a:solidFill>
                <a:srgbClr val="404040"/>
              </a:solidFill>
              <a:highlight>
                <a:srgbClr val="CAECE5"/>
              </a:highlight>
              <a:ea typeface="Calibri" panose="020F0502020204030204" pitchFamily="34" charset="0"/>
              <a:cs typeface="Calibri" panose="020F0502020204030204" pitchFamily="34" charset="0"/>
              <a:sym typeface="Comfortaa"/>
            </a:endParaRPr>
          </a:p>
          <a:p>
            <a:pPr marL="0" indent="0">
              <a:lnSpc>
                <a:spcPct val="95000"/>
              </a:lnSpc>
              <a:buClr>
                <a:schemeClr val="dk1"/>
              </a:buClr>
              <a:buSzPts val="1100"/>
              <a:buNone/>
            </a:pPr>
            <a:r>
              <a:rPr lang="en" sz="2800" dirty="0">
                <a:solidFill>
                  <a:srgbClr val="404040"/>
                </a:solidFill>
                <a:highlight>
                  <a:srgbClr val="CAECE5"/>
                </a:highlight>
                <a:ea typeface="Calibri" panose="020F0502020204030204" pitchFamily="34" charset="0"/>
                <a:cs typeface="Calibri" panose="020F0502020204030204" pitchFamily="34" charset="0"/>
                <a:sym typeface="Comfortaa"/>
              </a:rPr>
              <a:t>GitLab CI/CD is a tool for software development using the continuous methodologies:</a:t>
            </a:r>
            <a:endParaRPr sz="2800" dirty="0">
              <a:solidFill>
                <a:srgbClr val="404040"/>
              </a:solidFill>
              <a:highlight>
                <a:srgbClr val="CAECE5"/>
              </a:highlight>
              <a:ea typeface="Calibri" panose="020F0502020204030204" pitchFamily="34" charset="0"/>
              <a:cs typeface="Calibri" panose="020F0502020204030204" pitchFamily="34" charset="0"/>
              <a:sym typeface="Comfortaa"/>
            </a:endParaRPr>
          </a:p>
          <a:p>
            <a:pPr marL="0" indent="0">
              <a:lnSpc>
                <a:spcPct val="95000"/>
              </a:lnSpc>
              <a:buClr>
                <a:schemeClr val="dk1"/>
              </a:buClr>
              <a:buSzPts val="1100"/>
              <a:buNone/>
            </a:pPr>
            <a:endParaRPr sz="2400" dirty="0">
              <a:solidFill>
                <a:srgbClr val="404040"/>
              </a:solidFill>
              <a:highlight>
                <a:srgbClr val="CAECE5"/>
              </a:highlight>
              <a:ea typeface="Calibri" panose="020F0502020204030204" pitchFamily="34" charset="0"/>
              <a:cs typeface="Calibri" panose="020F0502020204030204" pitchFamily="34" charset="0"/>
              <a:sym typeface="Comfortaa"/>
            </a:endParaRPr>
          </a:p>
          <a:p>
            <a:pPr indent="-444489">
              <a:lnSpc>
                <a:spcPct val="95000"/>
              </a:lnSpc>
              <a:buClr>
                <a:srgbClr val="404040"/>
              </a:buClr>
              <a:buSzPts val="1650"/>
              <a:buFont typeface="Comfortaa"/>
              <a:buChar char="●"/>
            </a:pPr>
            <a:r>
              <a:rPr lang="en" sz="2400" dirty="0">
                <a:uFill>
                  <a:noFill/>
                </a:uFill>
                <a:ea typeface="Calibri" panose="020F0502020204030204" pitchFamily="34" charset="0"/>
                <a:cs typeface="Calibri" panose="020F0502020204030204" pitchFamily="34" charset="0"/>
                <a:sym typeface="Comfortaa"/>
                <a:hlinkClick r:id="rId3">
                  <a:extLst>
                    <a:ext uri="{A12FA001-AC4F-418D-AE19-62706E023703}">
                      <ahyp:hlinkClr xmlns:ahyp="http://schemas.microsoft.com/office/drawing/2018/hyperlinkcolor" val="tx"/>
                    </a:ext>
                  </a:extLst>
                </a:hlinkClick>
              </a:rPr>
              <a:t>Continuous Integration (CI)</a:t>
            </a:r>
            <a:endParaRPr sz="2400" dirty="0">
              <a:ea typeface="Calibri" panose="020F0502020204030204" pitchFamily="34" charset="0"/>
              <a:cs typeface="Calibri" panose="020F0502020204030204" pitchFamily="34" charset="0"/>
              <a:sym typeface="Comfortaa"/>
            </a:endParaRPr>
          </a:p>
          <a:p>
            <a:pPr indent="-444489">
              <a:lnSpc>
                <a:spcPct val="95000"/>
              </a:lnSpc>
              <a:buClr>
                <a:srgbClr val="404040"/>
              </a:buClr>
              <a:buSzPts val="1650"/>
              <a:buFont typeface="Comfortaa"/>
              <a:buChar char="●"/>
            </a:pPr>
            <a:r>
              <a:rPr lang="en" sz="2400" dirty="0">
                <a:uFill>
                  <a:noFill/>
                </a:uFill>
                <a:ea typeface="Calibri" panose="020F0502020204030204" pitchFamily="34" charset="0"/>
                <a:cs typeface="Calibri" panose="020F0502020204030204" pitchFamily="34" charset="0"/>
                <a:sym typeface="Comfortaa"/>
                <a:hlinkClick r:id="rId4">
                  <a:extLst>
                    <a:ext uri="{A12FA001-AC4F-418D-AE19-62706E023703}">
                      <ahyp:hlinkClr xmlns:ahyp="http://schemas.microsoft.com/office/drawing/2018/hyperlinkcolor" val="tx"/>
                    </a:ext>
                  </a:extLst>
                </a:hlinkClick>
              </a:rPr>
              <a:t>Continuous Delivery (CD)</a:t>
            </a:r>
            <a:endParaRPr sz="2400" dirty="0">
              <a:ea typeface="Calibri" panose="020F0502020204030204" pitchFamily="34" charset="0"/>
              <a:cs typeface="Calibri" panose="020F0502020204030204" pitchFamily="34" charset="0"/>
              <a:sym typeface="Comfortaa"/>
            </a:endParaRPr>
          </a:p>
          <a:p>
            <a:pPr indent="-444489">
              <a:lnSpc>
                <a:spcPct val="95000"/>
              </a:lnSpc>
              <a:buClr>
                <a:srgbClr val="404040"/>
              </a:buClr>
              <a:buSzPts val="1650"/>
              <a:buFont typeface="Comfortaa"/>
              <a:buChar char="●"/>
            </a:pPr>
            <a:r>
              <a:rPr lang="en" sz="2400" dirty="0">
                <a:uFill>
                  <a:noFill/>
                </a:uFill>
                <a:ea typeface="Calibri" panose="020F0502020204030204" pitchFamily="34" charset="0"/>
                <a:cs typeface="Calibri" panose="020F0502020204030204" pitchFamily="34" charset="0"/>
                <a:sym typeface="Comfortaa"/>
                <a:hlinkClick r:id="rId5">
                  <a:extLst>
                    <a:ext uri="{A12FA001-AC4F-418D-AE19-62706E023703}">
                      <ahyp:hlinkClr xmlns:ahyp="http://schemas.microsoft.com/office/drawing/2018/hyperlinkcolor" val="tx"/>
                    </a:ext>
                  </a:extLst>
                </a:hlinkClick>
              </a:rPr>
              <a:t>Continuous Deployment (CD)</a:t>
            </a:r>
            <a:endParaRPr sz="2400" dirty="0">
              <a:ea typeface="Calibri" panose="020F0502020204030204" pitchFamily="34" charset="0"/>
              <a:cs typeface="Calibri" panose="020F0502020204030204" pitchFamily="34" charset="0"/>
              <a:sym typeface="Comfortaa"/>
            </a:endParaRPr>
          </a:p>
          <a:p>
            <a:pPr indent="0">
              <a:lnSpc>
                <a:spcPct val="95000"/>
              </a:lnSpc>
              <a:buNone/>
            </a:pPr>
            <a:endParaRPr sz="2400" dirty="0">
              <a:solidFill>
                <a:srgbClr val="404040"/>
              </a:solidFill>
              <a:ea typeface="Comfortaa"/>
              <a:cs typeface="Comfortaa"/>
              <a:sym typeface="Comfortaa"/>
            </a:endParaRPr>
          </a:p>
          <a:p>
            <a:pPr marL="0" indent="0">
              <a:spcAft>
                <a:spcPts val="1600"/>
              </a:spcAft>
              <a:buNone/>
            </a:pPr>
            <a:endParaRPr sz="2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270948" y="541706"/>
            <a:ext cx="11360800" cy="1442076"/>
          </a:xfrm>
          <a:prstGeom prst="rect">
            <a:avLst/>
          </a:prstGeom>
          <a:solidFill>
            <a:srgbClr val="CAECE5"/>
          </a:solidFill>
        </p:spPr>
        <p:txBody>
          <a:bodyPr spcFirstLastPara="1" vert="horz" wrap="square" lIns="121900" tIns="121900" rIns="121900" bIns="121900" rtlCol="0" anchor="t" anchorCtr="0">
            <a:noAutofit/>
          </a:bodyPr>
          <a:lstStyle/>
          <a:p>
            <a:pPr algn="ctr">
              <a:spcBef>
                <a:spcPts val="2400"/>
              </a:spcBef>
              <a:spcAft>
                <a:spcPts val="533"/>
              </a:spcAft>
              <a:buClr>
                <a:schemeClr val="dk1"/>
              </a:buClr>
              <a:buSzPct val="36666"/>
            </a:pPr>
            <a:r>
              <a:rPr lang="en" b="1" dirty="0">
                <a:solidFill>
                  <a:schemeClr val="bg1"/>
                </a:solidFill>
              </a:rPr>
              <a:t>Continuous Integration</a:t>
            </a:r>
            <a:endParaRPr lang="en-IN" b="1" dirty="0">
              <a:solidFill>
                <a:schemeClr val="bg1"/>
              </a:solidFill>
            </a:endParaRPr>
          </a:p>
        </p:txBody>
      </p:sp>
      <p:sp>
        <p:nvSpPr>
          <p:cNvPr id="106" name="Google Shape;106;p20"/>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rmAutofit/>
          </a:bodyPr>
          <a:lstStyle/>
          <a:p>
            <a:pPr marL="0" indent="0">
              <a:spcBef>
                <a:spcPts val="2400"/>
              </a:spcBef>
              <a:buClr>
                <a:schemeClr val="dk1"/>
              </a:buClr>
              <a:buSzPts val="1100"/>
              <a:buNone/>
            </a:pPr>
            <a:endParaRPr sz="3600" b="1" dirty="0">
              <a:ea typeface="Roboto"/>
              <a:cs typeface="Roboto"/>
              <a:sym typeface="Roboto"/>
            </a:endParaRPr>
          </a:p>
          <a:p>
            <a:pPr marL="0" indent="0">
              <a:spcBef>
                <a:spcPts val="533"/>
              </a:spcBef>
              <a:buClr>
                <a:schemeClr val="dk1"/>
              </a:buClr>
              <a:buSzPts val="1100"/>
              <a:buNone/>
            </a:pPr>
            <a:r>
              <a:rPr lang="en" sz="2800" dirty="0">
                <a:ea typeface="Calibri" panose="020F0502020204030204" pitchFamily="34" charset="0"/>
                <a:cs typeface="Calibri" panose="020F0502020204030204" pitchFamily="34" charset="0"/>
                <a:sym typeface="Comfortaa"/>
              </a:rPr>
              <a:t>Consider an application that has its code stored in a Git repository in GitLab. Developers push code changes every day, multiple times a day. For every push to the repository, you can create a set of scripts to build and test your application automatically. These scripts help decrease the chances that you introduce errors in your application.</a:t>
            </a:r>
            <a:endParaRPr sz="2800" dirty="0">
              <a:ea typeface="Calibri" panose="020F0502020204030204" pitchFamily="34" charset="0"/>
              <a:cs typeface="Calibri" panose="020F0502020204030204" pitchFamily="34" charset="0"/>
              <a:sym typeface="Comfortaa"/>
            </a:endParaRPr>
          </a:p>
          <a:p>
            <a:pPr marL="0" indent="0">
              <a:spcAft>
                <a:spcPts val="1600"/>
              </a:spcAft>
              <a:buNone/>
            </a:pPr>
            <a:endParaRPr sz="36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9C94-DB6B-D7A4-7E5A-CB2E629E39C5}"/>
              </a:ext>
            </a:extLst>
          </p:cNvPr>
          <p:cNvSpPr>
            <a:spLocks noGrp="1"/>
          </p:cNvSpPr>
          <p:nvPr>
            <p:ph type="title"/>
          </p:nvPr>
        </p:nvSpPr>
        <p:spPr/>
        <p:txBody>
          <a:bodyPr/>
          <a:lstStyle/>
          <a:p>
            <a:r>
              <a:rPr lang="en-IN" dirty="0"/>
              <a:t>CONTINUED…</a:t>
            </a:r>
          </a:p>
        </p:txBody>
      </p:sp>
      <p:sp>
        <p:nvSpPr>
          <p:cNvPr id="3" name="Text Placeholder 2">
            <a:extLst>
              <a:ext uri="{FF2B5EF4-FFF2-40B4-BE49-F238E27FC236}">
                <a16:creationId xmlns:a16="http://schemas.microsoft.com/office/drawing/2014/main" id="{DA6C742D-AE23-AC8F-E88C-7218CBC03284}"/>
              </a:ext>
            </a:extLst>
          </p:cNvPr>
          <p:cNvSpPr>
            <a:spLocks noGrp="1"/>
          </p:cNvSpPr>
          <p:nvPr>
            <p:ph type="body" idx="1"/>
          </p:nvPr>
        </p:nvSpPr>
        <p:spPr/>
        <p:txBody>
          <a:bodyPr>
            <a:normAutofit/>
          </a:bodyPr>
          <a:lstStyle/>
          <a:p>
            <a:pPr marL="0" indent="0">
              <a:spcBef>
                <a:spcPts val="1600"/>
              </a:spcBef>
              <a:buClr>
                <a:schemeClr val="dk1"/>
              </a:buClr>
              <a:buSzPts val="1100"/>
              <a:buNone/>
            </a:pPr>
            <a:r>
              <a:rPr lang="en-US" sz="2800" dirty="0">
                <a:ea typeface="Calibri" panose="020F0502020204030204" pitchFamily="34" charset="0"/>
                <a:cs typeface="Calibri" panose="020F0502020204030204" pitchFamily="34" charset="0"/>
                <a:sym typeface="Comfortaa"/>
              </a:rPr>
              <a:t>This practice is known as </a:t>
            </a:r>
            <a:r>
              <a:rPr lang="en-US" sz="2800" dirty="0">
                <a:uFill>
                  <a:noFill/>
                </a:uFill>
                <a:ea typeface="Calibri" panose="020F0502020204030204" pitchFamily="34" charset="0"/>
                <a:cs typeface="Calibri" panose="020F0502020204030204" pitchFamily="34" charset="0"/>
                <a:sym typeface="Comfortaa"/>
                <a:hlinkClick r:id="rId2">
                  <a:extLst>
                    <a:ext uri="{A12FA001-AC4F-418D-AE19-62706E023703}">
                      <ahyp:hlinkClr xmlns:ahyp="http://schemas.microsoft.com/office/drawing/2018/hyperlinkcolor" val="tx"/>
                    </a:ext>
                  </a:extLst>
                </a:hlinkClick>
              </a:rPr>
              <a:t>Continuous Integration</a:t>
            </a:r>
            <a:r>
              <a:rPr lang="en-US" sz="2800" dirty="0">
                <a:ea typeface="Calibri" panose="020F0502020204030204" pitchFamily="34" charset="0"/>
                <a:cs typeface="Calibri" panose="020F0502020204030204" pitchFamily="34" charset="0"/>
                <a:sym typeface="Comfortaa"/>
              </a:rPr>
              <a:t>. Each change submitted to an application, even to development branches, is built and tested automatically and continuously. These tests ensure the changes pass all tests, guidelines, and code compliance standards you established for your application.</a:t>
            </a:r>
          </a:p>
          <a:p>
            <a:pPr marL="0" indent="0">
              <a:spcBef>
                <a:spcPts val="1600"/>
              </a:spcBef>
              <a:buClr>
                <a:schemeClr val="dk1"/>
              </a:buClr>
              <a:buSzPts val="1100"/>
              <a:buNone/>
            </a:pPr>
            <a:r>
              <a:rPr lang="en-US" sz="2800" dirty="0">
                <a:uFill>
                  <a:noFill/>
                </a:uFill>
                <a:ea typeface="Calibri" panose="020F0502020204030204" pitchFamily="34" charset="0"/>
                <a:cs typeface="Calibri" panose="020F0502020204030204" pitchFamily="34" charset="0"/>
                <a:sym typeface="Comfortaa"/>
                <a:hlinkClick r:id="rId3">
                  <a:extLst>
                    <a:ext uri="{A12FA001-AC4F-418D-AE19-62706E023703}">
                      <ahyp:hlinkClr xmlns:ahyp="http://schemas.microsoft.com/office/drawing/2018/hyperlinkcolor" val="tx"/>
                    </a:ext>
                  </a:extLst>
                </a:hlinkClick>
              </a:rPr>
              <a:t>GitLab itself</a:t>
            </a:r>
            <a:r>
              <a:rPr lang="en-US" sz="2800" dirty="0">
                <a:ea typeface="Calibri" panose="020F0502020204030204" pitchFamily="34" charset="0"/>
                <a:cs typeface="Calibri" panose="020F0502020204030204" pitchFamily="34" charset="0"/>
                <a:sym typeface="Comfortaa"/>
              </a:rPr>
              <a:t> is an example of a project that uses Continuous Integration as a software development method. For every push to the project, a set of checks run against the code.</a:t>
            </a:r>
          </a:p>
          <a:p>
            <a:endParaRPr lang="en-IN" sz="2800" dirty="0"/>
          </a:p>
        </p:txBody>
      </p:sp>
    </p:spTree>
    <p:extLst>
      <p:ext uri="{BB962C8B-B14F-4D97-AF65-F5344CB8AC3E}">
        <p14:creationId xmlns:p14="http://schemas.microsoft.com/office/powerpoint/2010/main" val="1090202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904234" y="368084"/>
            <a:ext cx="10383533" cy="612183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637834" y="671931"/>
            <a:ext cx="10586367" cy="5864868"/>
          </a:xfrm>
          <a:prstGeom prst="rect">
            <a:avLst/>
          </a:prstGeom>
          <a:noFill/>
          <a:ln>
            <a:noFill/>
          </a:ln>
        </p:spPr>
      </p:pic>
      <p:sp>
        <p:nvSpPr>
          <p:cNvPr id="117" name="Google Shape;117;p2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18" name="Google Shape;118;p22"/>
          <p:cNvSpPr/>
          <p:nvPr/>
        </p:nvSpPr>
        <p:spPr>
          <a:xfrm>
            <a:off x="7190033" y="301033"/>
            <a:ext cx="3870000" cy="1359200"/>
          </a:xfrm>
          <a:prstGeom prst="wedgeRoundRectCallout">
            <a:avLst>
              <a:gd name="adj1" fmla="val -20833"/>
              <a:gd name="adj2" fmla="val 62500"/>
              <a:gd name="adj3" fmla="val 0"/>
            </a:avLst>
          </a:prstGeom>
          <a:solidFill>
            <a:srgbClr val="F9C2C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600" dirty="0">
                <a:solidFill>
                  <a:srgbClr val="404040"/>
                </a:solidFill>
                <a:highlight>
                  <a:srgbClr val="F9C2C1"/>
                </a:highlight>
                <a:latin typeface="Calibri" panose="020F0502020204030204" pitchFamily="34" charset="0"/>
                <a:ea typeface="Calibri" panose="020F0502020204030204" pitchFamily="34" charset="0"/>
                <a:cs typeface="Calibri" panose="020F0502020204030204" pitchFamily="34" charset="0"/>
                <a:sym typeface="Roboto"/>
              </a:rPr>
              <a:t>This workflow shows the major steps in the GitLab process. You don’t need any external tools to deliver your software and you can visualize all the steps in the GitLab UI.</a:t>
            </a:r>
            <a:endParaRPr sz="2400" dirty="0">
              <a:highlight>
                <a:srgbClr val="F9C2C1"/>
              </a:highlight>
              <a:latin typeface="Calibri" panose="020F0502020204030204" pitchFamily="34" charset="0"/>
              <a:ea typeface="Calibri" panose="020F0502020204030204" pitchFamily="34" charset="0"/>
              <a:cs typeface="Calibri" panose="020F0502020204030204" pitchFamily="34" charset="0"/>
            </a:endParaRPr>
          </a:p>
        </p:txBody>
      </p:sp>
      <p:sp>
        <p:nvSpPr>
          <p:cNvPr id="119" name="Google Shape;119;p22"/>
          <p:cNvSpPr txBox="1"/>
          <p:nvPr/>
        </p:nvSpPr>
        <p:spPr>
          <a:xfrm>
            <a:off x="637833" y="301034"/>
            <a:ext cx="2482000" cy="984845"/>
          </a:xfrm>
          <a:prstGeom prst="rect">
            <a:avLst/>
          </a:prstGeom>
          <a:solidFill>
            <a:schemeClr val="accent4"/>
          </a:solidFill>
          <a:ln>
            <a:noFill/>
          </a:ln>
        </p:spPr>
        <p:txBody>
          <a:bodyPr spcFirstLastPara="1" wrap="square" lIns="121900" tIns="121900" rIns="121900" bIns="121900" anchor="t" anchorCtr="0">
            <a:spAutoFit/>
          </a:bodyPr>
          <a:lstStyle/>
          <a:p>
            <a:r>
              <a:rPr lang="en" sz="2400">
                <a:latin typeface="Old Standard TT"/>
                <a:ea typeface="Old Standard TT"/>
                <a:cs typeface="Old Standard TT"/>
                <a:sym typeface="Old Standard TT"/>
              </a:rPr>
              <a:t>GitLab CI workflow</a:t>
            </a:r>
            <a:endParaRPr sz="2400">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CB05-EDB5-F76A-6655-CD81F77A0AA9}"/>
              </a:ext>
            </a:extLst>
          </p:cNvPr>
          <p:cNvSpPr>
            <a:spLocks noGrp="1"/>
          </p:cNvSpPr>
          <p:nvPr>
            <p:ph type="title"/>
          </p:nvPr>
        </p:nvSpPr>
        <p:spPr>
          <a:xfrm>
            <a:off x="685801" y="93307"/>
            <a:ext cx="10131425" cy="755779"/>
          </a:xfrm>
        </p:spPr>
        <p:txBody>
          <a:bodyPr/>
          <a:lstStyle/>
          <a:p>
            <a:pPr algn="ctr"/>
            <a:r>
              <a:rPr lang="en-IN" b="1" dirty="0"/>
              <a:t>Azure  artifacts</a:t>
            </a:r>
          </a:p>
        </p:txBody>
      </p:sp>
      <p:sp>
        <p:nvSpPr>
          <p:cNvPr id="4" name="TextBox 3">
            <a:extLst>
              <a:ext uri="{FF2B5EF4-FFF2-40B4-BE49-F238E27FC236}">
                <a16:creationId xmlns:a16="http://schemas.microsoft.com/office/drawing/2014/main" id="{9C6D55E0-2BCA-1CA6-EC7F-8790F7024D20}"/>
              </a:ext>
            </a:extLst>
          </p:cNvPr>
          <p:cNvSpPr txBox="1"/>
          <p:nvPr/>
        </p:nvSpPr>
        <p:spPr>
          <a:xfrm>
            <a:off x="677247" y="849086"/>
            <a:ext cx="10837505" cy="6001643"/>
          </a:xfrm>
          <a:prstGeom prst="rect">
            <a:avLst/>
          </a:prstGeom>
          <a:noFill/>
        </p:spPr>
        <p:txBody>
          <a:bodyPr wrap="square">
            <a:spAutoFit/>
          </a:bodyPr>
          <a:lstStyle/>
          <a:p>
            <a:pPr algn="just"/>
            <a:r>
              <a:rPr lang="en-IN" sz="2400" dirty="0"/>
              <a:t>Azure Artifacts is part of the Azure DevOps suite of tools. It serves as a centralized environment for developers to share and manage code, packages and artifacts. The service helps developers locate, install and publish NPM, NuGet, Python and Maven package.</a:t>
            </a:r>
          </a:p>
          <a:p>
            <a:pPr algn="just"/>
            <a:endParaRPr lang="en-IN" sz="2400" dirty="0"/>
          </a:p>
          <a:p>
            <a:pPr algn="just"/>
            <a:r>
              <a:rPr lang="en-IN" sz="2400" dirty="0"/>
              <a:t> Azure Artifacts enable developers to consume and publish different types of packages to Artifacts feeds and public registries such as NuGet.org and </a:t>
            </a:r>
            <a:r>
              <a:rPr lang="en-IN" sz="2400" dirty="0" err="1"/>
              <a:t>npmjs</a:t>
            </a:r>
            <a:r>
              <a:rPr lang="en-IN" sz="2400" dirty="0"/>
              <a:t>🐼 </a:t>
            </a:r>
          </a:p>
          <a:p>
            <a:pPr algn="just"/>
            <a:endParaRPr lang="en-IN" sz="2400" dirty="0"/>
          </a:p>
          <a:p>
            <a:pPr algn="just"/>
            <a:r>
              <a:rPr lang="en-US" sz="2400" dirty="0"/>
              <a:t>What are the types of Azure Artifacts?</a:t>
            </a:r>
          </a:p>
          <a:p>
            <a:pPr algn="just"/>
            <a:r>
              <a:rPr lang="en-US" sz="2400" dirty="0"/>
              <a:t>        Within Azure DevOps, artifacts can get subdivided into three main categories: </a:t>
            </a:r>
          </a:p>
          <a:p>
            <a:pPr algn="just"/>
            <a:r>
              <a:rPr lang="en-US" sz="2400" dirty="0"/>
              <a:t>1.build artifacts,</a:t>
            </a:r>
          </a:p>
          <a:p>
            <a:pPr algn="just"/>
            <a:r>
              <a:rPr lang="en-US" sz="2400" dirty="0"/>
              <a:t>2. pipeline artifacts, and</a:t>
            </a:r>
          </a:p>
          <a:p>
            <a:pPr algn="just"/>
            <a:r>
              <a:rPr lang="en-US" sz="2400" dirty="0"/>
              <a:t>3. Azure artifacts.</a:t>
            </a:r>
          </a:p>
          <a:p>
            <a:pPr algn="just"/>
            <a:endParaRPr lang="en-US" sz="2400" dirty="0"/>
          </a:p>
          <a:p>
            <a:pPr algn="just"/>
            <a:r>
              <a:rPr lang="en-US" sz="2400" dirty="0"/>
              <a:t> Outside Azure DevOps, the general categories are project management artifacts and code artifacts</a:t>
            </a:r>
            <a:endParaRPr lang="en-IN" sz="2400" dirty="0"/>
          </a:p>
        </p:txBody>
      </p:sp>
    </p:spTree>
    <p:extLst>
      <p:ext uri="{BB962C8B-B14F-4D97-AF65-F5344CB8AC3E}">
        <p14:creationId xmlns:p14="http://schemas.microsoft.com/office/powerpoint/2010/main" val="1789852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1089416" y="156634"/>
            <a:ext cx="10013165" cy="632036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972600" y="643767"/>
            <a:ext cx="10251600" cy="713600"/>
          </a:xfrm>
          <a:prstGeom prst="rect">
            <a:avLst/>
          </a:prstGeom>
        </p:spPr>
        <p:txBody>
          <a:bodyPr spcFirstLastPara="1" vert="horz" wrap="square" lIns="121900" tIns="121900" rIns="121900" bIns="121900" rtlCol="0" anchor="t" anchorCtr="0">
            <a:noAutofit/>
          </a:bodyPr>
          <a:lstStyle/>
          <a:p>
            <a:pPr>
              <a:buSzPts val="990"/>
            </a:pPr>
            <a:r>
              <a:rPr lang="en" sz="2000" dirty="0">
                <a:latin typeface="Calibri" panose="020F0502020204030204" pitchFamily="34" charset="0"/>
                <a:ea typeface="Calibri" panose="020F0502020204030204" pitchFamily="34" charset="0"/>
                <a:cs typeface="Calibri" panose="020F0502020204030204" pitchFamily="34" charset="0"/>
                <a:sym typeface="Comfortaa"/>
              </a:rPr>
              <a:t>GitLab has a free price model with additional services that are subject to a charge; the price grid is shown as follows:</a:t>
            </a:r>
            <a:endParaRPr sz="2000" dirty="0">
              <a:latin typeface="Calibri" panose="020F0502020204030204" pitchFamily="34" charset="0"/>
              <a:ea typeface="Calibri" panose="020F0502020204030204" pitchFamily="34" charset="0"/>
              <a:cs typeface="Calibri" panose="020F0502020204030204" pitchFamily="34" charset="0"/>
              <a:sym typeface="Comfortaa"/>
            </a:endParaRPr>
          </a:p>
        </p:txBody>
      </p:sp>
      <p:sp>
        <p:nvSpPr>
          <p:cNvPr id="130" name="Google Shape;130;p24"/>
          <p:cNvSpPr txBox="1">
            <a:spLocks noGrp="1"/>
          </p:cNvSpPr>
          <p:nvPr>
            <p:ph type="body" idx="1"/>
          </p:nvPr>
        </p:nvSpPr>
        <p:spPr>
          <a:xfrm>
            <a:off x="972600" y="1921600"/>
            <a:ext cx="10251600" cy="30148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31" name="Google Shape;131;p24"/>
          <p:cNvPicPr preferRelativeResize="0"/>
          <p:nvPr/>
        </p:nvPicPr>
        <p:blipFill>
          <a:blip r:embed="rId3">
            <a:alphaModFix/>
          </a:blip>
          <a:stretch>
            <a:fillRect/>
          </a:stretch>
        </p:blipFill>
        <p:spPr>
          <a:xfrm>
            <a:off x="695001" y="1572567"/>
            <a:ext cx="10806799" cy="4959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415600" y="265989"/>
            <a:ext cx="11360800" cy="817600"/>
          </a:xfrm>
          <a:prstGeom prst="rect">
            <a:avLst/>
          </a:prstGeom>
          <a:solidFill>
            <a:srgbClr val="CAECE5"/>
          </a:solidFill>
        </p:spPr>
        <p:txBody>
          <a:bodyPr spcFirstLastPara="1" vert="horz" wrap="square" lIns="121900" tIns="121900" rIns="121900" bIns="121900" rtlCol="0" anchor="t" anchorCtr="0">
            <a:normAutofit/>
          </a:bodyPr>
          <a:lstStyle/>
          <a:p>
            <a:pPr algn="ctr"/>
            <a:r>
              <a:rPr lang="en" dirty="0">
                <a:solidFill>
                  <a:schemeClr val="bg1"/>
                </a:solidFill>
              </a:rPr>
              <a:t>Benefits of GitLab CI</a:t>
            </a:r>
            <a:endParaRPr dirty="0">
              <a:solidFill>
                <a:schemeClr val="bg1"/>
              </a:solidFill>
            </a:endParaRPr>
          </a:p>
        </p:txBody>
      </p:sp>
      <p:sp>
        <p:nvSpPr>
          <p:cNvPr id="137" name="Google Shape;137;p25"/>
          <p:cNvSpPr txBox="1">
            <a:spLocks noGrp="1"/>
          </p:cNvSpPr>
          <p:nvPr>
            <p:ph type="body" idx="1"/>
          </p:nvPr>
        </p:nvSpPr>
        <p:spPr>
          <a:xfrm>
            <a:off x="415600" y="994867"/>
            <a:ext cx="11360800" cy="4529600"/>
          </a:xfrm>
          <a:prstGeom prst="rect">
            <a:avLst/>
          </a:prstGeom>
        </p:spPr>
        <p:txBody>
          <a:bodyPr spcFirstLastPara="1" vert="horz" wrap="square" lIns="121900" tIns="121900" rIns="121900" bIns="121900" rtlCol="0" anchor="t" anchorCtr="0">
            <a:noAutofit/>
          </a:bodyPr>
          <a:lstStyle/>
          <a:p>
            <a:pPr indent="-444489">
              <a:lnSpc>
                <a:spcPct val="155000"/>
              </a:lnSpc>
              <a:spcBef>
                <a:spcPts val="800"/>
              </a:spcBef>
              <a:buSzPts val="1650"/>
              <a:buFont typeface="Comfortaa"/>
              <a:buChar char="●"/>
            </a:pPr>
            <a:r>
              <a:rPr lang="en" sz="2400" dirty="0">
                <a:latin typeface="Calibri" panose="020F0502020204030204" pitchFamily="34" charset="0"/>
                <a:ea typeface="Calibri" panose="020F0502020204030204" pitchFamily="34" charset="0"/>
                <a:cs typeface="Calibri" panose="020F0502020204030204" pitchFamily="34" charset="0"/>
                <a:sym typeface="Comfortaa"/>
              </a:rPr>
              <a:t>Ensure superior code quality</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pPr indent="-444489">
              <a:lnSpc>
                <a:spcPct val="155000"/>
              </a:lnSpc>
              <a:buSzPts val="1650"/>
              <a:buFont typeface="Comfortaa"/>
              <a:buChar char="●"/>
            </a:pPr>
            <a:r>
              <a:rPr lang="en" sz="2400" dirty="0">
                <a:latin typeface="Calibri" panose="020F0502020204030204" pitchFamily="34" charset="0"/>
                <a:ea typeface="Calibri" panose="020F0502020204030204" pitchFamily="34" charset="0"/>
                <a:cs typeface="Calibri" panose="020F0502020204030204" pitchFamily="34" charset="0"/>
                <a:sym typeface="Comfortaa"/>
              </a:rPr>
              <a:t>Deliver faster with an accelerated release rate</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pPr indent="-444489">
              <a:lnSpc>
                <a:spcPct val="155000"/>
              </a:lnSpc>
              <a:buSzPts val="1650"/>
              <a:buFont typeface="Comfortaa"/>
              <a:buChar char="●"/>
            </a:pPr>
            <a:r>
              <a:rPr lang="en" sz="2400" dirty="0">
                <a:latin typeface="Calibri" panose="020F0502020204030204" pitchFamily="34" charset="0"/>
                <a:ea typeface="Calibri" panose="020F0502020204030204" pitchFamily="34" charset="0"/>
                <a:cs typeface="Calibri" panose="020F0502020204030204" pitchFamily="34" charset="0"/>
                <a:sym typeface="Comfortaa"/>
              </a:rPr>
              <a:t>CI/CD pipelines: Automation reduces the cost</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pPr indent="-444489">
              <a:lnSpc>
                <a:spcPct val="155000"/>
              </a:lnSpc>
              <a:buClr>
                <a:srgbClr val="171321"/>
              </a:buClr>
              <a:buSzPts val="1650"/>
              <a:buFont typeface="Comfortaa"/>
              <a:buChar char="●"/>
            </a:pPr>
            <a:r>
              <a:rPr lang="en" sz="2400" dirty="0">
                <a:latin typeface="Calibri" panose="020F0502020204030204" pitchFamily="34" charset="0"/>
                <a:ea typeface="Calibri" panose="020F0502020204030204" pitchFamily="34" charset="0"/>
                <a:cs typeface="Calibri" panose="020F0502020204030204" pitchFamily="34" charset="0"/>
                <a:sym typeface="Comfortaa"/>
              </a:rPr>
              <a:t>Fault isolation</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pPr indent="-444489">
              <a:lnSpc>
                <a:spcPct val="155000"/>
              </a:lnSpc>
              <a:buClr>
                <a:srgbClr val="171321"/>
              </a:buClr>
              <a:buSzPts val="1650"/>
              <a:buFont typeface="Comfortaa"/>
              <a:buChar char="●"/>
            </a:pPr>
            <a:r>
              <a:rPr lang="en" sz="2400" dirty="0">
                <a:latin typeface="Calibri" panose="020F0502020204030204" pitchFamily="34" charset="0"/>
                <a:ea typeface="Calibri" panose="020F0502020204030204" pitchFamily="34" charset="0"/>
                <a:cs typeface="Calibri" panose="020F0502020204030204" pitchFamily="34" charset="0"/>
                <a:sym typeface="Comfortaa"/>
              </a:rPr>
              <a:t>Simplified rollback</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pPr indent="-444489">
              <a:lnSpc>
                <a:spcPct val="155000"/>
              </a:lnSpc>
              <a:buClr>
                <a:srgbClr val="171321"/>
              </a:buClr>
              <a:buSzPts val="1650"/>
              <a:buFont typeface="Comfortaa"/>
              <a:buChar char="●"/>
            </a:pPr>
            <a:r>
              <a:rPr lang="en" sz="2400" dirty="0">
                <a:latin typeface="Calibri" panose="020F0502020204030204" pitchFamily="34" charset="0"/>
                <a:ea typeface="Calibri" panose="020F0502020204030204" pitchFamily="34" charset="0"/>
                <a:cs typeface="Calibri" panose="020F0502020204030204" pitchFamily="34" charset="0"/>
                <a:sym typeface="Comfortaa"/>
              </a:rPr>
              <a:t>Optimum transparency and accountability</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pPr indent="-444489">
              <a:lnSpc>
                <a:spcPct val="155000"/>
              </a:lnSpc>
              <a:buClr>
                <a:srgbClr val="171321"/>
              </a:buClr>
              <a:buSzPts val="1650"/>
              <a:buFont typeface="Comfortaa"/>
              <a:buChar char="●"/>
            </a:pPr>
            <a:r>
              <a:rPr lang="en" sz="2400" dirty="0">
                <a:latin typeface="Calibri" panose="020F0502020204030204" pitchFamily="34" charset="0"/>
                <a:ea typeface="Calibri" panose="020F0502020204030204" pitchFamily="34" charset="0"/>
                <a:cs typeface="Calibri" panose="020F0502020204030204" pitchFamily="34" charset="0"/>
                <a:sym typeface="Comfortaa"/>
              </a:rPr>
              <a:t>Improved mean time to resolution (MTTR)</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pPr indent="-444489">
              <a:lnSpc>
                <a:spcPct val="155000"/>
              </a:lnSpc>
              <a:buClr>
                <a:srgbClr val="171321"/>
              </a:buClr>
              <a:buSzPts val="1650"/>
              <a:buFont typeface="Comfortaa"/>
              <a:buChar char="●"/>
            </a:pPr>
            <a:r>
              <a:rPr lang="en" sz="2400" dirty="0">
                <a:latin typeface="Calibri" panose="020F0502020204030204" pitchFamily="34" charset="0"/>
                <a:ea typeface="Calibri" panose="020F0502020204030204" pitchFamily="34" charset="0"/>
                <a:cs typeface="Calibri" panose="020F0502020204030204" pitchFamily="34" charset="0"/>
                <a:sym typeface="Comfortaa"/>
              </a:rPr>
              <a:t>Monitoring metrics data</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pPr indent="-444489">
              <a:lnSpc>
                <a:spcPct val="155000"/>
              </a:lnSpc>
              <a:buClr>
                <a:srgbClr val="171321"/>
              </a:buClr>
              <a:buSzPts val="1650"/>
              <a:buFont typeface="Comfortaa"/>
              <a:buChar char="●"/>
            </a:pPr>
            <a:r>
              <a:rPr lang="en" sz="2400" dirty="0">
                <a:latin typeface="Calibri" panose="020F0502020204030204" pitchFamily="34" charset="0"/>
                <a:ea typeface="Calibri" panose="020F0502020204030204" pitchFamily="34" charset="0"/>
                <a:cs typeface="Calibri" panose="020F0502020204030204" pitchFamily="34" charset="0"/>
                <a:sym typeface="Comfortaa"/>
              </a:rPr>
              <a:t>Reduction of non-critical defects in backlog</a:t>
            </a:r>
            <a:endParaRPr sz="2400" dirty="0">
              <a:latin typeface="Calibri" panose="020F0502020204030204" pitchFamily="34" charset="0"/>
              <a:ea typeface="Calibri" panose="020F0502020204030204" pitchFamily="34" charset="0"/>
              <a:cs typeface="Calibri" panose="020F0502020204030204" pitchFamily="34" charset="0"/>
              <a:sym typeface="Comfortaa"/>
            </a:endParaRPr>
          </a:p>
          <a:p>
            <a:pPr indent="0">
              <a:lnSpc>
                <a:spcPct val="155000"/>
              </a:lnSpc>
              <a:spcBef>
                <a:spcPts val="3200"/>
              </a:spcBef>
              <a:spcAft>
                <a:spcPts val="3200"/>
              </a:spcAft>
              <a:buNone/>
            </a:pPr>
            <a:endParaRPr dirty="0">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203201" y="423634"/>
            <a:ext cx="11785599" cy="1193729"/>
          </a:xfrm>
          <a:prstGeom prst="rect">
            <a:avLst/>
          </a:prstGeom>
          <a:noFill/>
          <a:ln w="9525" cap="flat" cmpd="sng">
            <a:solidFill>
              <a:schemeClr val="dk2"/>
            </a:solidFill>
            <a:prstDash val="solid"/>
            <a:round/>
            <a:headEnd type="none" w="sm" len="sm"/>
            <a:tailEnd type="none" w="sm" len="sm"/>
          </a:ln>
        </p:spPr>
      </p:pic>
      <p:sp>
        <p:nvSpPr>
          <p:cNvPr id="143" name="Google Shape;143;p26"/>
          <p:cNvSpPr/>
          <p:nvPr/>
        </p:nvSpPr>
        <p:spPr>
          <a:xfrm>
            <a:off x="258533" y="1617367"/>
            <a:ext cx="1408400" cy="4960000"/>
          </a:xfrm>
          <a:prstGeom prst="rect">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Team Planning</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Portfolio Management</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Requirements Management</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Quality Management </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Design Management</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DevOps Reports </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endParaRPr sz="1333" dirty="0">
              <a:latin typeface="PT Sans Narrow"/>
              <a:ea typeface="PT Sans Narrow"/>
              <a:cs typeface="PT Sans Narrow"/>
              <a:sym typeface="PT Sans Narrow"/>
            </a:endParaRPr>
          </a:p>
        </p:txBody>
      </p:sp>
      <p:sp>
        <p:nvSpPr>
          <p:cNvPr id="144" name="Google Shape;144;p26"/>
          <p:cNvSpPr/>
          <p:nvPr/>
        </p:nvSpPr>
        <p:spPr>
          <a:xfrm>
            <a:off x="1834300" y="1617367"/>
            <a:ext cx="1408400" cy="496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Source Code Management</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Code Review Workflow</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Web IDE</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Wiki</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Pages</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GitLab CLI</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Remote Development</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p:txBody>
      </p:sp>
      <p:sp>
        <p:nvSpPr>
          <p:cNvPr id="145" name="Google Shape;145;p26"/>
          <p:cNvSpPr/>
          <p:nvPr/>
        </p:nvSpPr>
        <p:spPr>
          <a:xfrm>
            <a:off x="9577333" y="1617367"/>
            <a:ext cx="1408400" cy="4960000"/>
          </a:xfrm>
          <a:prstGeom prst="rect">
            <a:avLst/>
          </a:prstGeom>
          <a:solidFill>
            <a:srgbClr val="26A69A">
              <a:alpha val="2893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Auto DevOps</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Infrastructure As Code</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Kubernetes Management</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p:txBody>
      </p:sp>
      <p:sp>
        <p:nvSpPr>
          <p:cNvPr id="146" name="Google Shape;146;p26"/>
          <p:cNvSpPr/>
          <p:nvPr/>
        </p:nvSpPr>
        <p:spPr>
          <a:xfrm>
            <a:off x="8069467" y="1617367"/>
            <a:ext cx="1408400" cy="4960000"/>
          </a:xfrm>
          <a:prstGeom prst="rect">
            <a:avLst/>
          </a:prstGeom>
          <a:solidFill>
            <a:srgbClr val="26A69A">
              <a:alpha val="4277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Continuous Delivery</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Advanced Deployments</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Feature Flags</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Release Evidence</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Environment Management</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p:txBody>
      </p:sp>
      <p:sp>
        <p:nvSpPr>
          <p:cNvPr id="147" name="Google Shape;147;p26"/>
          <p:cNvSpPr/>
          <p:nvPr/>
        </p:nvSpPr>
        <p:spPr>
          <a:xfrm>
            <a:off x="6561584" y="1617367"/>
            <a:ext cx="1408400" cy="4960000"/>
          </a:xfrm>
          <a:prstGeom prst="rect">
            <a:avLst/>
          </a:prstGeom>
          <a:solidFill>
            <a:srgbClr val="26A69A">
              <a:alpha val="5849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SAST </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Code Quality</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DAST</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Secret Detection</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API Security</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Container Scanning</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Dependency Scanning</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Fuzz Testing</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endParaRPr sz="1333" b="1" dirty="0">
              <a:latin typeface="PT Sans Narrow"/>
              <a:ea typeface="PT Sans Narrow"/>
              <a:cs typeface="PT Sans Narrow"/>
              <a:sym typeface="PT Sans Narrow"/>
            </a:endParaRPr>
          </a:p>
        </p:txBody>
      </p:sp>
      <p:sp>
        <p:nvSpPr>
          <p:cNvPr id="148" name="Google Shape;148;p26"/>
          <p:cNvSpPr/>
          <p:nvPr/>
        </p:nvSpPr>
        <p:spPr>
          <a:xfrm>
            <a:off x="4985833" y="1617367"/>
            <a:ext cx="1408400" cy="4960000"/>
          </a:xfrm>
          <a:prstGeom prst="rect">
            <a:avLst/>
          </a:prstGeom>
          <a:solidFill>
            <a:srgbClr val="26A69A">
              <a:alpha val="6667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Package Registry</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Container Registry</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Helm Chart Registry</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Dependency Proxy</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p:txBody>
      </p:sp>
      <p:sp>
        <p:nvSpPr>
          <p:cNvPr id="149" name="Google Shape;149;p26"/>
          <p:cNvSpPr/>
          <p:nvPr/>
        </p:nvSpPr>
        <p:spPr>
          <a:xfrm>
            <a:off x="3410067" y="1617367"/>
            <a:ext cx="1408400" cy="4960000"/>
          </a:xfrm>
          <a:prstGeom prst="rect">
            <a:avLst/>
          </a:prstGeom>
          <a:solidFill>
            <a:srgbClr val="26A69A">
              <a:alpha val="8805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Continuous Integration(CI)</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Pipeline Composition</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Secrets Management</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Build Artifacts</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Code Testing and Coverage</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endParaRPr sz="1333" b="1" dirty="0">
              <a:latin typeface="PT Sans Narrow"/>
              <a:ea typeface="PT Sans Narrow"/>
              <a:cs typeface="PT Sans Narrow"/>
              <a:sym typeface="PT Sans Narrow"/>
            </a:endParaRPr>
          </a:p>
        </p:txBody>
      </p:sp>
      <p:sp>
        <p:nvSpPr>
          <p:cNvPr id="150" name="Google Shape;150;p26"/>
          <p:cNvSpPr/>
          <p:nvPr/>
        </p:nvSpPr>
        <p:spPr>
          <a:xfrm>
            <a:off x="11085200" y="1617367"/>
            <a:ext cx="1028000" cy="4960000"/>
          </a:xfrm>
          <a:prstGeom prst="rect">
            <a:avLst/>
          </a:prstGeom>
          <a:solidFill>
            <a:srgbClr val="26A69A">
              <a:alpha val="182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Incident Management</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Service Desk</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Error Tracking</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r>
              <a:rPr lang="en" sz="1333" b="1" dirty="0">
                <a:latin typeface="Calibri" panose="020F0502020204030204" pitchFamily="34" charset="0"/>
                <a:ea typeface="Calibri" panose="020F0502020204030204" pitchFamily="34" charset="0"/>
                <a:cs typeface="Calibri" panose="020F0502020204030204" pitchFamily="34" charset="0"/>
                <a:sym typeface="PT Sans Narrow"/>
              </a:rPr>
              <a:t>On-call Schedule Managemet</a:t>
            </a:r>
            <a:endParaRPr sz="1333" b="1" dirty="0">
              <a:latin typeface="Calibri" panose="020F0502020204030204" pitchFamily="34" charset="0"/>
              <a:ea typeface="Calibri" panose="020F0502020204030204" pitchFamily="34" charset="0"/>
              <a:cs typeface="Calibri" panose="020F0502020204030204" pitchFamily="34" charset="0"/>
              <a:sym typeface="PT Sans Narrow"/>
            </a:endParaRPr>
          </a:p>
          <a:p>
            <a:pPr>
              <a:lnSpc>
                <a:spcPct val="200000"/>
              </a:lnSpc>
            </a:pPr>
            <a:endParaRPr sz="1333" b="1" dirty="0">
              <a:latin typeface="PT Sans Narrow"/>
              <a:ea typeface="PT Sans Narrow"/>
              <a:cs typeface="PT Sans Narrow"/>
              <a:sym typeface="PT Sans Narrow"/>
            </a:endParaRPr>
          </a:p>
        </p:txBody>
      </p:sp>
      <p:sp>
        <p:nvSpPr>
          <p:cNvPr id="151" name="Google Shape;151;p26"/>
          <p:cNvSpPr txBox="1"/>
          <p:nvPr/>
        </p:nvSpPr>
        <p:spPr>
          <a:xfrm>
            <a:off x="3697167" y="1"/>
            <a:ext cx="3644400" cy="984845"/>
          </a:xfrm>
          <a:prstGeom prst="rect">
            <a:avLst/>
          </a:prstGeom>
          <a:solidFill>
            <a:srgbClr val="D9D2E9"/>
          </a:solidFill>
          <a:ln>
            <a:noFill/>
          </a:ln>
        </p:spPr>
        <p:txBody>
          <a:bodyPr spcFirstLastPara="1" wrap="square" lIns="121900" tIns="121900" rIns="121900" bIns="121900" anchor="t" anchorCtr="0">
            <a:spAutoFit/>
          </a:bodyPr>
          <a:lstStyle/>
          <a:p>
            <a:r>
              <a:rPr lang="en" sz="2400">
                <a:latin typeface="Old Standard TT"/>
                <a:ea typeface="Old Standard TT"/>
                <a:cs typeface="Old Standard TT"/>
                <a:sym typeface="Old Standard TT"/>
              </a:rPr>
              <a:t>Other Services offered by GitLab</a:t>
            </a:r>
            <a:endParaRPr sz="2400">
              <a:latin typeface="Old Standard TT"/>
              <a:ea typeface="Old Standard TT"/>
              <a:cs typeface="Old Standard TT"/>
              <a:sym typeface="Old Standard T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aphicFrame>
        <p:nvGraphicFramePr>
          <p:cNvPr id="156" name="Google Shape;156;p27"/>
          <p:cNvGraphicFramePr/>
          <p:nvPr/>
        </p:nvGraphicFramePr>
        <p:xfrm>
          <a:off x="203201" y="836067"/>
          <a:ext cx="12047366" cy="6025400"/>
        </p:xfrm>
        <a:graphic>
          <a:graphicData uri="http://schemas.openxmlformats.org/drawingml/2006/table">
            <a:tbl>
              <a:tblPr>
                <a:noFill/>
              </a:tblPr>
              <a:tblGrid>
                <a:gridCol w="4002900">
                  <a:extLst>
                    <a:ext uri="{9D8B030D-6E8A-4147-A177-3AD203B41FA5}">
                      <a16:colId xmlns:a16="http://schemas.microsoft.com/office/drawing/2014/main" val="20000"/>
                    </a:ext>
                  </a:extLst>
                </a:gridCol>
                <a:gridCol w="4022233">
                  <a:extLst>
                    <a:ext uri="{9D8B030D-6E8A-4147-A177-3AD203B41FA5}">
                      <a16:colId xmlns:a16="http://schemas.microsoft.com/office/drawing/2014/main" val="20001"/>
                    </a:ext>
                  </a:extLst>
                </a:gridCol>
                <a:gridCol w="4022233">
                  <a:extLst>
                    <a:ext uri="{9D8B030D-6E8A-4147-A177-3AD203B41FA5}">
                      <a16:colId xmlns:a16="http://schemas.microsoft.com/office/drawing/2014/main" val="20002"/>
                    </a:ext>
                  </a:extLst>
                </a:gridCol>
              </a:tblGrid>
              <a:tr h="646200">
                <a:tc>
                  <a:txBody>
                    <a:bodyPr/>
                    <a:lstStyle/>
                    <a:p>
                      <a:pPr marL="0" lvl="0" indent="0" algn="l" rtl="0">
                        <a:spcBef>
                          <a:spcPts val="0"/>
                        </a:spcBef>
                        <a:spcAft>
                          <a:spcPts val="0"/>
                        </a:spcAft>
                        <a:buNone/>
                      </a:pPr>
                      <a:r>
                        <a:rPr lang="en" sz="1500"/>
                        <a:t>Project import from various external systems</a:t>
                      </a:r>
                      <a:endParaRPr sz="1500"/>
                    </a:p>
                    <a:p>
                      <a:pPr marL="0" lvl="0" indent="0" algn="l" rtl="0">
                        <a:spcBef>
                          <a:spcPts val="0"/>
                        </a:spcBef>
                        <a:spcAft>
                          <a:spcPts val="0"/>
                        </a:spcAft>
                        <a:buNone/>
                      </a:pP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0"/>
                  </a:ext>
                </a:extLst>
              </a:tr>
              <a:tr h="473433">
                <a:tc>
                  <a:txBody>
                    <a:bodyPr/>
                    <a:lstStyle/>
                    <a:p>
                      <a:pPr marL="0" lvl="0" indent="0" algn="l" rtl="0">
                        <a:spcBef>
                          <a:spcPts val="0"/>
                        </a:spcBef>
                        <a:spcAft>
                          <a:spcPts val="0"/>
                        </a:spcAft>
                        <a:buNone/>
                      </a:pPr>
                      <a:r>
                        <a:rPr lang="en" sz="1500"/>
                        <a:t>Ease of migration from other providers</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1"/>
                  </a:ext>
                </a:extLst>
              </a:tr>
              <a:tr h="392853">
                <a:tc>
                  <a:txBody>
                    <a:bodyPr/>
                    <a:lstStyle/>
                    <a:p>
                      <a:pPr marL="0" lvl="0" indent="0" algn="l" rtl="0">
                        <a:spcBef>
                          <a:spcPts val="0"/>
                        </a:spcBef>
                        <a:spcAft>
                          <a:spcPts val="0"/>
                        </a:spcAft>
                        <a:buNone/>
                      </a:pPr>
                      <a:r>
                        <a:rPr lang="en" sz="1500"/>
                        <a:t>Lock Discussion</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2"/>
                  </a:ext>
                </a:extLst>
              </a:tr>
              <a:tr h="392853">
                <a:tc>
                  <a:txBody>
                    <a:bodyPr/>
                    <a:lstStyle/>
                    <a:p>
                      <a:pPr marL="0" lvl="0" indent="0" algn="l" rtl="0">
                        <a:spcBef>
                          <a:spcPts val="0"/>
                        </a:spcBef>
                        <a:spcAft>
                          <a:spcPts val="0"/>
                        </a:spcAft>
                        <a:buNone/>
                      </a:pPr>
                      <a:r>
                        <a:rPr lang="en" sz="1500"/>
                        <a:t>Custom Notifications</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3"/>
                  </a:ext>
                </a:extLst>
              </a:tr>
              <a:tr h="473433">
                <a:tc>
                  <a:txBody>
                    <a:bodyPr/>
                    <a:lstStyle/>
                    <a:p>
                      <a:pPr marL="0" lvl="0" indent="0" algn="l" rtl="0">
                        <a:spcBef>
                          <a:spcPts val="0"/>
                        </a:spcBef>
                        <a:spcAft>
                          <a:spcPts val="0"/>
                        </a:spcAft>
                        <a:buNone/>
                      </a:pPr>
                      <a:r>
                        <a:rPr lang="en" sz="1500"/>
                        <a:t>Rich Object Summary on Link Hover</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4"/>
                  </a:ext>
                </a:extLst>
              </a:tr>
              <a:tr h="392853">
                <a:tc>
                  <a:txBody>
                    <a:bodyPr/>
                    <a:lstStyle/>
                    <a:p>
                      <a:pPr marL="0" lvl="0" indent="0" algn="l" rtl="0">
                        <a:spcBef>
                          <a:spcPts val="0"/>
                        </a:spcBef>
                        <a:spcAft>
                          <a:spcPts val="0"/>
                        </a:spcAft>
                        <a:buNone/>
                      </a:pPr>
                      <a:r>
                        <a:rPr lang="en" sz="1500"/>
                        <a:t>Powerful branching</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5"/>
                  </a:ext>
                </a:extLst>
              </a:tr>
              <a:tr h="392853">
                <a:tc>
                  <a:txBody>
                    <a:bodyPr/>
                    <a:lstStyle/>
                    <a:p>
                      <a:pPr marL="0" lvl="0" indent="0" algn="l" rtl="0">
                        <a:spcBef>
                          <a:spcPts val="0"/>
                        </a:spcBef>
                        <a:spcAft>
                          <a:spcPts val="0"/>
                        </a:spcAft>
                        <a:buNone/>
                      </a:pPr>
                      <a:r>
                        <a:rPr lang="en" sz="1500"/>
                        <a:t>Protected branches</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6"/>
                  </a:ext>
                </a:extLst>
              </a:tr>
              <a:tr h="473433">
                <a:tc>
                  <a:txBody>
                    <a:bodyPr/>
                    <a:lstStyle/>
                    <a:p>
                      <a:pPr marL="0" lvl="0" indent="0" algn="l" rtl="0">
                        <a:spcBef>
                          <a:spcPts val="0"/>
                        </a:spcBef>
                        <a:spcAft>
                          <a:spcPts val="0"/>
                        </a:spcAft>
                        <a:buNone/>
                      </a:pPr>
                      <a:r>
                        <a:rPr lang="en" sz="1500"/>
                        <a:t>Commit graph and reporting tools</a:t>
                      </a:r>
                      <a:endParaRPr sz="1500"/>
                    </a:p>
                  </a:txBody>
                  <a:tcPr marL="84667" marR="84667" marT="84667" marB="84667"/>
                </a:tc>
                <a:tc>
                  <a:txBody>
                    <a:bodyPr/>
                    <a:lstStyle/>
                    <a:p>
                      <a:pPr marL="0" lvl="0" indent="0" algn="l" rtl="0">
                        <a:spcBef>
                          <a:spcPts val="0"/>
                        </a:spcBef>
                        <a:spcAft>
                          <a:spcPts val="0"/>
                        </a:spcAft>
                        <a:buNone/>
                      </a:pPr>
                      <a:r>
                        <a:rPr lang="en" sz="1500"/>
                        <a:t>✔️</a:t>
                      </a:r>
                      <a:endParaRPr sz="1500" b="1"/>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7"/>
                  </a:ext>
                </a:extLst>
              </a:tr>
              <a:tr h="473433">
                <a:tc>
                  <a:txBody>
                    <a:bodyPr/>
                    <a:lstStyle/>
                    <a:p>
                      <a:pPr marL="0" lvl="0" indent="0" algn="l" rtl="0">
                        <a:spcBef>
                          <a:spcPts val="0"/>
                        </a:spcBef>
                        <a:spcAft>
                          <a:spcPts val="0"/>
                        </a:spcAft>
                        <a:buNone/>
                      </a:pPr>
                      <a:r>
                        <a:rPr lang="en" sz="1500"/>
                        <a:t>Required merge Request Approvals</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8"/>
                  </a:ext>
                </a:extLst>
              </a:tr>
              <a:tr h="473433">
                <a:tc>
                  <a:txBody>
                    <a:bodyPr/>
                    <a:lstStyle/>
                    <a:p>
                      <a:pPr marL="0" lvl="0" indent="0" algn="l" rtl="0">
                        <a:spcBef>
                          <a:spcPts val="0"/>
                        </a:spcBef>
                        <a:spcAft>
                          <a:spcPts val="0"/>
                        </a:spcAft>
                        <a:buNone/>
                      </a:pPr>
                      <a:r>
                        <a:rPr lang="en" sz="1500"/>
                        <a:t>Multiple approvers in code review</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9"/>
                  </a:ext>
                </a:extLst>
              </a:tr>
              <a:tr h="473433">
                <a:tc>
                  <a:txBody>
                    <a:bodyPr/>
                    <a:lstStyle/>
                    <a:p>
                      <a:pPr marL="0" lvl="0" indent="0" algn="l" rtl="0">
                        <a:spcBef>
                          <a:spcPts val="0"/>
                        </a:spcBef>
                        <a:spcAft>
                          <a:spcPts val="0"/>
                        </a:spcAft>
                        <a:buNone/>
                      </a:pPr>
                      <a:r>
                        <a:rPr lang="en" sz="1500"/>
                        <a:t>Approval rules for code review</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10"/>
                  </a:ext>
                </a:extLst>
              </a:tr>
              <a:tr h="473433">
                <a:tc>
                  <a:txBody>
                    <a:bodyPr/>
                    <a:lstStyle/>
                    <a:p>
                      <a:pPr marL="0" lvl="0" indent="0" algn="l" rtl="0">
                        <a:spcBef>
                          <a:spcPts val="0"/>
                        </a:spcBef>
                        <a:spcAft>
                          <a:spcPts val="0"/>
                        </a:spcAft>
                        <a:buNone/>
                      </a:pPr>
                      <a:r>
                        <a:rPr lang="en" sz="1500"/>
                        <a:t>Search files with fuzzy file finder</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11"/>
                  </a:ext>
                </a:extLst>
              </a:tr>
              <a:tr h="473433">
                <a:tc>
                  <a:txBody>
                    <a:bodyPr/>
                    <a:lstStyle/>
                    <a:p>
                      <a:pPr marL="0" lvl="0" indent="0" algn="l" rtl="0">
                        <a:spcBef>
                          <a:spcPts val="0"/>
                        </a:spcBef>
                        <a:spcAft>
                          <a:spcPts val="0"/>
                        </a:spcAft>
                        <a:buNone/>
                      </a:pPr>
                      <a:r>
                        <a:rPr lang="en" sz="1500"/>
                        <a:t>Fast-forward merge with option to rebase </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12"/>
                  </a:ext>
                </a:extLst>
              </a:tr>
            </a:tbl>
          </a:graphicData>
        </a:graphic>
      </p:graphicFrame>
      <p:pic>
        <p:nvPicPr>
          <p:cNvPr id="157" name="Google Shape;157;p27"/>
          <p:cNvPicPr preferRelativeResize="0"/>
          <p:nvPr/>
        </p:nvPicPr>
        <p:blipFill rotWithShape="1">
          <a:blip r:embed="rId3">
            <a:alphaModFix/>
          </a:blip>
          <a:srcRect l="7041" t="26795" r="7092" b="20633"/>
          <a:stretch/>
        </p:blipFill>
        <p:spPr>
          <a:xfrm>
            <a:off x="8851667" y="85484"/>
            <a:ext cx="2412567" cy="567133"/>
          </a:xfrm>
          <a:prstGeom prst="rect">
            <a:avLst/>
          </a:prstGeom>
          <a:noFill/>
          <a:ln>
            <a:noFill/>
          </a:ln>
        </p:spPr>
      </p:pic>
      <p:pic>
        <p:nvPicPr>
          <p:cNvPr id="158" name="Google Shape;158;p27"/>
          <p:cNvPicPr preferRelativeResize="0"/>
          <p:nvPr/>
        </p:nvPicPr>
        <p:blipFill>
          <a:blip r:embed="rId4">
            <a:alphaModFix/>
          </a:blip>
          <a:stretch>
            <a:fillRect/>
          </a:stretch>
        </p:blipFill>
        <p:spPr>
          <a:xfrm>
            <a:off x="4623351" y="134667"/>
            <a:ext cx="2837368" cy="517967"/>
          </a:xfrm>
          <a:prstGeom prst="rect">
            <a:avLst/>
          </a:prstGeom>
          <a:noFill/>
          <a:ln>
            <a:noFill/>
          </a:ln>
        </p:spPr>
      </p:pic>
      <p:sp>
        <p:nvSpPr>
          <p:cNvPr id="159" name="Google Shape;159;p27"/>
          <p:cNvSpPr/>
          <p:nvPr/>
        </p:nvSpPr>
        <p:spPr>
          <a:xfrm>
            <a:off x="266703" y="134667"/>
            <a:ext cx="3620800" cy="636400"/>
          </a:xfrm>
          <a:prstGeom prst="rect">
            <a:avLst/>
          </a:prstGeom>
          <a:solidFill>
            <a:srgbClr val="F9C2C1"/>
          </a:solidFill>
          <a:ln>
            <a:noFill/>
          </a:ln>
        </p:spPr>
        <p:txBody>
          <a:bodyPr spcFirstLastPara="1" wrap="square" lIns="121900" tIns="121900" rIns="121900" bIns="121900" anchor="ctr" anchorCtr="0">
            <a:noAutofit/>
          </a:bodyPr>
          <a:lstStyle/>
          <a:p>
            <a:r>
              <a:rPr lang="en" sz="2400"/>
              <a:t>Features Comparison</a:t>
            </a:r>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graphicFrame>
        <p:nvGraphicFramePr>
          <p:cNvPr id="164" name="Google Shape;164;p28"/>
          <p:cNvGraphicFramePr/>
          <p:nvPr/>
        </p:nvGraphicFramePr>
        <p:xfrm>
          <a:off x="165101" y="1968500"/>
          <a:ext cx="11666366" cy="2785538"/>
        </p:xfrm>
        <a:graphic>
          <a:graphicData uri="http://schemas.openxmlformats.org/drawingml/2006/table">
            <a:tbl>
              <a:tblPr>
                <a:noFill/>
              </a:tblPr>
              <a:tblGrid>
                <a:gridCol w="3876300">
                  <a:extLst>
                    <a:ext uri="{9D8B030D-6E8A-4147-A177-3AD203B41FA5}">
                      <a16:colId xmlns:a16="http://schemas.microsoft.com/office/drawing/2014/main" val="20000"/>
                    </a:ext>
                  </a:extLst>
                </a:gridCol>
                <a:gridCol w="3895033">
                  <a:extLst>
                    <a:ext uri="{9D8B030D-6E8A-4147-A177-3AD203B41FA5}">
                      <a16:colId xmlns:a16="http://schemas.microsoft.com/office/drawing/2014/main" val="20001"/>
                    </a:ext>
                  </a:extLst>
                </a:gridCol>
                <a:gridCol w="3895033">
                  <a:extLst>
                    <a:ext uri="{9D8B030D-6E8A-4147-A177-3AD203B41FA5}">
                      <a16:colId xmlns:a16="http://schemas.microsoft.com/office/drawing/2014/main" val="20002"/>
                    </a:ext>
                  </a:extLst>
                </a:gridCol>
              </a:tblGrid>
              <a:tr h="392853">
                <a:tc>
                  <a:txBody>
                    <a:bodyPr/>
                    <a:lstStyle/>
                    <a:p>
                      <a:pPr marL="0" lvl="0" indent="0" algn="l" rtl="0">
                        <a:spcBef>
                          <a:spcPts val="0"/>
                        </a:spcBef>
                        <a:spcAft>
                          <a:spcPts val="0"/>
                        </a:spcAft>
                        <a:buNone/>
                      </a:pPr>
                      <a:r>
                        <a:rPr lang="en" sz="1500"/>
                        <a:t>Squash and merge</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0"/>
                  </a:ext>
                </a:extLst>
              </a:tr>
              <a:tr h="392853">
                <a:tc>
                  <a:txBody>
                    <a:bodyPr/>
                    <a:lstStyle/>
                    <a:p>
                      <a:pPr marL="0" lvl="0" indent="0" algn="l" rtl="0">
                        <a:spcBef>
                          <a:spcPts val="0"/>
                        </a:spcBef>
                        <a:spcAft>
                          <a:spcPts val="0"/>
                        </a:spcAft>
                        <a:buNone/>
                      </a:pPr>
                      <a:r>
                        <a:rPr lang="en" sz="1500"/>
                        <a:t>Reject unsigned commits</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1"/>
                  </a:ext>
                </a:extLst>
              </a:tr>
              <a:tr h="392853">
                <a:tc>
                  <a:txBody>
                    <a:bodyPr/>
                    <a:lstStyle/>
                    <a:p>
                      <a:pPr marL="0" lvl="0" indent="0" algn="l" rtl="0">
                        <a:spcBef>
                          <a:spcPts val="0"/>
                        </a:spcBef>
                        <a:spcAft>
                          <a:spcPts val="0"/>
                        </a:spcAft>
                        <a:buNone/>
                      </a:pPr>
                      <a:r>
                        <a:rPr lang="en" sz="1500"/>
                        <a:t>Verified Committer</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2"/>
                  </a:ext>
                </a:extLst>
              </a:tr>
              <a:tr h="392853">
                <a:tc>
                  <a:txBody>
                    <a:bodyPr/>
                    <a:lstStyle/>
                    <a:p>
                      <a:pPr marL="0" lvl="0" indent="0" algn="l" rtl="0">
                        <a:spcBef>
                          <a:spcPts val="0"/>
                        </a:spcBef>
                        <a:spcAft>
                          <a:spcPts val="0"/>
                        </a:spcAft>
                        <a:buNone/>
                      </a:pPr>
                      <a:r>
                        <a:rPr lang="en" sz="1500"/>
                        <a:t>Cherry-picked changes</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3"/>
                  </a:ext>
                </a:extLst>
              </a:tr>
              <a:tr h="392853">
                <a:tc>
                  <a:txBody>
                    <a:bodyPr/>
                    <a:lstStyle/>
                    <a:p>
                      <a:pPr marL="0" lvl="0" indent="0" algn="l" rtl="0">
                        <a:spcBef>
                          <a:spcPts val="0"/>
                        </a:spcBef>
                        <a:spcAft>
                          <a:spcPts val="0"/>
                        </a:spcAft>
                        <a:buNone/>
                      </a:pPr>
                      <a:r>
                        <a:rPr lang="en" sz="1500"/>
                        <a:t>Sign Commits with GPG</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4"/>
                  </a:ext>
                </a:extLst>
              </a:tr>
              <a:tr h="392853">
                <a:tc>
                  <a:txBody>
                    <a:bodyPr/>
                    <a:lstStyle/>
                    <a:p>
                      <a:pPr marL="0" lvl="0" indent="0" algn="l" rtl="0">
                        <a:spcBef>
                          <a:spcPts val="0"/>
                        </a:spcBef>
                        <a:spcAft>
                          <a:spcPts val="0"/>
                        </a:spcAft>
                        <a:buNone/>
                      </a:pPr>
                      <a:r>
                        <a:rPr lang="en" sz="1500"/>
                        <a:t>Sign Commits with SSH</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5"/>
                  </a:ext>
                </a:extLst>
              </a:tr>
              <a:tr h="392853">
                <a:tc>
                  <a:txBody>
                    <a:bodyPr/>
                    <a:lstStyle/>
                    <a:p>
                      <a:pPr marL="0" lvl="0" indent="0" algn="l" rtl="0">
                        <a:spcBef>
                          <a:spcPts val="0"/>
                        </a:spcBef>
                        <a:spcAft>
                          <a:spcPts val="0"/>
                        </a:spcAft>
                        <a:buNone/>
                      </a:pPr>
                      <a:r>
                        <a:rPr lang="en" sz="1500"/>
                        <a:t>Sign Commits and Tags with X.509</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tc>
                  <a:txBody>
                    <a:bodyPr/>
                    <a:lstStyle/>
                    <a:p>
                      <a:pPr marL="0" lvl="0" indent="0" algn="l" rtl="0">
                        <a:spcBef>
                          <a:spcPts val="0"/>
                        </a:spcBef>
                        <a:spcAft>
                          <a:spcPts val="0"/>
                        </a:spcAft>
                        <a:buNone/>
                      </a:pPr>
                      <a:r>
                        <a:rPr lang="en" sz="1500"/>
                        <a:t>✔️</a:t>
                      </a:r>
                      <a:endParaRPr sz="1500"/>
                    </a:p>
                  </a:txBody>
                  <a:tcPr marL="84667" marR="84667" marT="84667" marB="84667"/>
                </a:tc>
                <a:extLst>
                  <a:ext uri="{0D108BD9-81ED-4DB2-BD59-A6C34878D82A}">
                    <a16:rowId xmlns:a16="http://schemas.microsoft.com/office/drawing/2014/main" val="10006"/>
                  </a:ext>
                </a:extLst>
              </a:tr>
            </a:tbl>
          </a:graphicData>
        </a:graphic>
      </p:graphicFrame>
      <p:sp>
        <p:nvSpPr>
          <p:cNvPr id="165" name="Google Shape;165;p28"/>
          <p:cNvSpPr/>
          <p:nvPr/>
        </p:nvSpPr>
        <p:spPr>
          <a:xfrm>
            <a:off x="165103" y="1176067"/>
            <a:ext cx="3620800" cy="636400"/>
          </a:xfrm>
          <a:prstGeom prst="rect">
            <a:avLst/>
          </a:prstGeom>
          <a:solidFill>
            <a:srgbClr val="F9C2C1"/>
          </a:solidFill>
          <a:ln>
            <a:noFill/>
          </a:ln>
        </p:spPr>
        <p:txBody>
          <a:bodyPr spcFirstLastPara="1" wrap="square" lIns="121900" tIns="121900" rIns="121900" bIns="121900" anchor="ctr" anchorCtr="0">
            <a:noAutofit/>
          </a:bodyPr>
          <a:lstStyle/>
          <a:p>
            <a:r>
              <a:rPr lang="en" sz="2400"/>
              <a:t>Features Comparison</a:t>
            </a:r>
            <a:endParaRPr sz="2400"/>
          </a:p>
        </p:txBody>
      </p:sp>
      <p:pic>
        <p:nvPicPr>
          <p:cNvPr id="166" name="Google Shape;166;p28"/>
          <p:cNvPicPr preferRelativeResize="0"/>
          <p:nvPr/>
        </p:nvPicPr>
        <p:blipFill>
          <a:blip r:embed="rId3">
            <a:alphaModFix/>
          </a:blip>
          <a:stretch>
            <a:fillRect/>
          </a:stretch>
        </p:blipFill>
        <p:spPr>
          <a:xfrm>
            <a:off x="4242351" y="1259833"/>
            <a:ext cx="2837368" cy="517967"/>
          </a:xfrm>
          <a:prstGeom prst="rect">
            <a:avLst/>
          </a:prstGeom>
          <a:noFill/>
          <a:ln>
            <a:noFill/>
          </a:ln>
        </p:spPr>
      </p:pic>
      <p:pic>
        <p:nvPicPr>
          <p:cNvPr id="167" name="Google Shape;167;p28"/>
          <p:cNvPicPr preferRelativeResize="0"/>
          <p:nvPr/>
        </p:nvPicPr>
        <p:blipFill rotWithShape="1">
          <a:blip r:embed="rId4">
            <a:alphaModFix/>
          </a:blip>
          <a:srcRect l="7041" t="26795" r="7092" b="20633"/>
          <a:stretch/>
        </p:blipFill>
        <p:spPr>
          <a:xfrm>
            <a:off x="8216667" y="1210667"/>
            <a:ext cx="2412567" cy="56713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474900" y="387500"/>
            <a:ext cx="10251600" cy="713600"/>
          </a:xfrm>
          <a:prstGeom prst="rect">
            <a:avLst/>
          </a:prstGeom>
          <a:solidFill>
            <a:srgbClr val="FDA12C"/>
          </a:solidFill>
        </p:spPr>
        <p:txBody>
          <a:bodyPr spcFirstLastPara="1" vert="horz" wrap="square" lIns="121900" tIns="121900" rIns="121900" bIns="121900" rtlCol="0" anchor="t" anchorCtr="0">
            <a:normAutofit fontScale="90000"/>
          </a:bodyPr>
          <a:lstStyle/>
          <a:p>
            <a:r>
              <a:rPr lang="en" dirty="0"/>
              <a:t>                           Authentication at GitLab</a:t>
            </a:r>
            <a:endParaRPr dirty="0"/>
          </a:p>
        </p:txBody>
      </p:sp>
      <p:sp>
        <p:nvSpPr>
          <p:cNvPr id="173" name="Google Shape;173;p29"/>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rmAutofit/>
          </a:bodyPr>
          <a:lstStyle/>
          <a:p>
            <a:pPr indent="-440256">
              <a:buSzPts val="1600"/>
              <a:buFont typeface="Comfortaa"/>
              <a:buChar char="●"/>
            </a:pPr>
            <a:r>
              <a:rPr lang="en" sz="2800" dirty="0">
                <a:ea typeface="Calibri" panose="020F0502020204030204" pitchFamily="34" charset="0"/>
                <a:cs typeface="Calibri" panose="020F0502020204030204" pitchFamily="34" charset="0"/>
                <a:sym typeface="Comfortaa"/>
              </a:rPr>
              <a:t>Creating a GitLab account is free and can be done either by creating a GitLab account or using external accounts, such as Google, GitHub, Twitter, or Bitbucket. </a:t>
            </a:r>
            <a:endParaRPr sz="2800" dirty="0">
              <a:ea typeface="Calibri" panose="020F0502020204030204" pitchFamily="34" charset="0"/>
              <a:cs typeface="Calibri" panose="020F0502020204030204" pitchFamily="34" charset="0"/>
              <a:sym typeface="Comfortaa"/>
            </a:endParaRPr>
          </a:p>
          <a:p>
            <a:pPr indent="0">
              <a:spcBef>
                <a:spcPts val="1600"/>
              </a:spcBef>
              <a:buNone/>
            </a:pPr>
            <a:endParaRPr sz="2800" dirty="0">
              <a:ea typeface="Calibri" panose="020F0502020204030204" pitchFamily="34" charset="0"/>
              <a:cs typeface="Calibri" panose="020F0502020204030204" pitchFamily="34" charset="0"/>
              <a:sym typeface="Comfortaa"/>
            </a:endParaRPr>
          </a:p>
          <a:p>
            <a:pPr indent="-440256">
              <a:spcBef>
                <a:spcPts val="1600"/>
              </a:spcBef>
              <a:buSzPts val="1600"/>
              <a:buFont typeface="Comfortaa"/>
              <a:buChar char="●"/>
            </a:pPr>
            <a:r>
              <a:rPr lang="en" sz="2800" dirty="0">
                <a:ea typeface="Calibri" panose="020F0502020204030204" pitchFamily="34" charset="0"/>
                <a:cs typeface="Calibri" panose="020F0502020204030204" pitchFamily="34" charset="0"/>
                <a:sym typeface="Comfortaa"/>
              </a:rPr>
              <a:t>To create a GitLab account, we need to go to </a:t>
            </a:r>
            <a:r>
              <a:rPr lang="en" u="sng" dirty="0">
                <a:solidFill>
                  <a:schemeClr val="hlink"/>
                </a:solidFill>
                <a:ea typeface="Calibri" panose="020F0502020204030204" pitchFamily="34" charset="0"/>
                <a:cs typeface="Calibri" panose="020F0502020204030204" pitchFamily="34" charset="0"/>
                <a:sym typeface="Arial"/>
                <a:hlinkClick r:id="rId3"/>
              </a:rPr>
              <a:t>Checking your Browser - GitLab</a:t>
            </a:r>
            <a:endParaRPr sz="2800" dirty="0">
              <a:ea typeface="Calibri" panose="020F0502020204030204" pitchFamily="34" charset="0"/>
              <a:cs typeface="Calibri" panose="020F0502020204030204" pitchFamily="34" charset="0"/>
              <a:sym typeface="Comfortaa"/>
            </a:endParaRPr>
          </a:p>
          <a:p>
            <a:pPr indent="0">
              <a:spcBef>
                <a:spcPts val="1600"/>
              </a:spcBef>
              <a:spcAft>
                <a:spcPts val="1600"/>
              </a:spcAft>
              <a:buNone/>
            </a:pPr>
            <a:r>
              <a:rPr lang="en" sz="2800" dirty="0">
                <a:ea typeface="Calibri" panose="020F0502020204030204" pitchFamily="34" charset="0"/>
                <a:cs typeface="Calibri" panose="020F0502020204030204" pitchFamily="34" charset="0"/>
                <a:sym typeface="Comfortaa"/>
              </a:rPr>
              <a:t>and choose the type of authentication</a:t>
            </a:r>
            <a:endParaRPr sz="2800" dirty="0">
              <a:ea typeface="Calibri" panose="020F0502020204030204" pitchFamily="34" charset="0"/>
              <a:cs typeface="Calibri" panose="020F0502020204030204" pitchFamily="34" charset="0"/>
              <a:sym typeface="Comforta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415600" y="593367"/>
            <a:ext cx="11360800" cy="817600"/>
          </a:xfrm>
          <a:prstGeom prst="rect">
            <a:avLst/>
          </a:prstGeom>
        </p:spPr>
        <p:txBody>
          <a:bodyPr spcFirstLastPara="1" vert="horz" wrap="square" lIns="121900" tIns="121900" rIns="121900" bIns="121900" rtlCol="0" anchor="t" anchorCtr="0">
            <a:normAutofit/>
          </a:bodyPr>
          <a:lstStyle/>
          <a:p>
            <a:endParaRPr/>
          </a:p>
        </p:txBody>
      </p:sp>
      <p:sp>
        <p:nvSpPr>
          <p:cNvPr id="179" name="Google Shape;179;p30"/>
          <p:cNvSpPr txBox="1">
            <a:spLocks noGrp="1"/>
          </p:cNvSpPr>
          <p:nvPr>
            <p:ph type="body" idx="1"/>
          </p:nvPr>
        </p:nvSpPr>
        <p:spPr>
          <a:xfrm>
            <a:off x="415600" y="1562133"/>
            <a:ext cx="11360800" cy="4529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80" name="Google Shape;180;p30"/>
          <p:cNvSpPr txBox="1"/>
          <p:nvPr/>
        </p:nvSpPr>
        <p:spPr>
          <a:xfrm>
            <a:off x="172833" y="1"/>
            <a:ext cx="1371600" cy="615513"/>
          </a:xfrm>
          <a:prstGeom prst="rect">
            <a:avLst/>
          </a:prstGeom>
          <a:solidFill>
            <a:srgbClr val="FDA12C"/>
          </a:solidFill>
          <a:ln>
            <a:noFill/>
          </a:ln>
        </p:spPr>
        <p:txBody>
          <a:bodyPr spcFirstLastPara="1" wrap="square" lIns="121900" tIns="121900" rIns="121900" bIns="121900" anchor="t" anchorCtr="0">
            <a:spAutoFit/>
          </a:bodyPr>
          <a:lstStyle/>
          <a:p>
            <a:r>
              <a:rPr lang="en" sz="2400" b="1">
                <a:latin typeface="Comfortaa"/>
                <a:ea typeface="Comfortaa"/>
                <a:cs typeface="Comfortaa"/>
                <a:sym typeface="Comfortaa"/>
              </a:rPr>
              <a:t>Step 1:</a:t>
            </a:r>
            <a:endParaRPr sz="2400" b="1">
              <a:latin typeface="Comfortaa"/>
              <a:ea typeface="Comfortaa"/>
              <a:cs typeface="Comfortaa"/>
              <a:sym typeface="Comfortaa"/>
            </a:endParaRPr>
          </a:p>
        </p:txBody>
      </p:sp>
      <p:pic>
        <p:nvPicPr>
          <p:cNvPr id="181" name="Google Shape;181;p30"/>
          <p:cNvPicPr preferRelativeResize="0"/>
          <p:nvPr/>
        </p:nvPicPr>
        <p:blipFill rotWithShape="1">
          <a:blip r:embed="rId3">
            <a:alphaModFix/>
          </a:blip>
          <a:srcRect b="7697"/>
          <a:stretch/>
        </p:blipFill>
        <p:spPr>
          <a:xfrm>
            <a:off x="361251" y="593367"/>
            <a:ext cx="11469500" cy="595493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1"/>
          <p:cNvPicPr preferRelativeResize="0"/>
          <p:nvPr/>
        </p:nvPicPr>
        <p:blipFill rotWithShape="1">
          <a:blip r:embed="rId3">
            <a:alphaModFix/>
          </a:blip>
          <a:srcRect l="26709" r="34310" b="7621"/>
          <a:stretch/>
        </p:blipFill>
        <p:spPr>
          <a:xfrm>
            <a:off x="1343600" y="169867"/>
            <a:ext cx="4752403" cy="609729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2"/>
          <p:cNvPicPr preferRelativeResize="0"/>
          <p:nvPr/>
        </p:nvPicPr>
        <p:blipFill rotWithShape="1">
          <a:blip r:embed="rId3">
            <a:alphaModFix/>
          </a:blip>
          <a:srcRect b="7910"/>
          <a:stretch/>
        </p:blipFill>
        <p:spPr>
          <a:xfrm>
            <a:off x="191434" y="720801"/>
            <a:ext cx="11469500" cy="5941167"/>
          </a:xfrm>
          <a:prstGeom prst="rect">
            <a:avLst/>
          </a:prstGeom>
          <a:noFill/>
          <a:ln>
            <a:noFill/>
          </a:ln>
        </p:spPr>
      </p:pic>
      <p:sp>
        <p:nvSpPr>
          <p:cNvPr id="192" name="Google Shape;192;p32"/>
          <p:cNvSpPr txBox="1"/>
          <p:nvPr/>
        </p:nvSpPr>
        <p:spPr>
          <a:xfrm>
            <a:off x="191433" y="133334"/>
            <a:ext cx="4622800" cy="615513"/>
          </a:xfrm>
          <a:prstGeom prst="rect">
            <a:avLst/>
          </a:prstGeom>
          <a:solidFill>
            <a:srgbClr val="FDA12C"/>
          </a:solidFill>
          <a:ln>
            <a:noFill/>
          </a:ln>
        </p:spPr>
        <p:txBody>
          <a:bodyPr spcFirstLastPara="1" wrap="square" lIns="121900" tIns="121900" rIns="121900" bIns="121900" anchor="t" anchorCtr="0">
            <a:spAutoFit/>
          </a:bodyPr>
          <a:lstStyle/>
          <a:p>
            <a:r>
              <a:rPr lang="en" sz="2400">
                <a:latin typeface="Old Standard TT"/>
                <a:ea typeface="Old Standard TT"/>
                <a:cs typeface="Old Standard TT"/>
                <a:sym typeface="Old Standard TT"/>
              </a:rPr>
              <a:t>Other methods to sign in:</a:t>
            </a:r>
            <a:endParaRPr sz="2400">
              <a:latin typeface="Old Standard TT"/>
              <a:ea typeface="Old Standard TT"/>
              <a:cs typeface="Old Standard TT"/>
              <a:sym typeface="Old Standard TT"/>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Using a package manager</Template>
  <TotalTime>137</TotalTime>
  <Words>4718</Words>
  <Application>Microsoft Office PowerPoint</Application>
  <PresentationFormat>Widescreen</PresentationFormat>
  <Paragraphs>429</Paragraphs>
  <Slides>124</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124</vt:i4>
      </vt:variant>
    </vt:vector>
  </HeadingPairs>
  <TitlesOfParts>
    <vt:vector size="131" baseType="lpstr">
      <vt:lpstr>Arial</vt:lpstr>
      <vt:lpstr>Calibri</vt:lpstr>
      <vt:lpstr>Comfortaa</vt:lpstr>
      <vt:lpstr>Courier New</vt:lpstr>
      <vt:lpstr>Old Standard TT</vt:lpstr>
      <vt:lpstr>PT Sans Narrow</vt:lpstr>
      <vt:lpstr>Celestial</vt:lpstr>
      <vt:lpstr>              Using a package manager</vt:lpstr>
      <vt:lpstr>PowerPoint Presentation</vt:lpstr>
      <vt:lpstr>PowerPoint Presentation</vt:lpstr>
      <vt:lpstr>PowerPoint Presentation</vt:lpstr>
      <vt:lpstr>PowerPoint Presentation</vt:lpstr>
      <vt:lpstr>                       Nexus rEpository oss</vt:lpstr>
      <vt:lpstr>PowerPoint Presentation</vt:lpstr>
      <vt:lpstr>PowerPoint Presentation</vt:lpstr>
      <vt:lpstr>Azure  artifacts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JENKINS</vt:lpstr>
      <vt:lpstr>INTRODUCTION</vt:lpstr>
      <vt:lpstr>                  INSTALLING JENKINS</vt:lpstr>
      <vt:lpstr>                     Configuring Jenkins </vt:lpstr>
      <vt:lpstr>PowerPoint Presentation</vt:lpstr>
      <vt:lpstr>PowerPoint Presentation</vt:lpstr>
      <vt:lpstr>PowerPoint Presentation</vt:lpstr>
      <vt:lpstr>PowerPoint Presentation</vt:lpstr>
      <vt:lpstr>PowerPoint Presentation</vt:lpstr>
      <vt:lpstr>PowerPoint Presentation</vt:lpstr>
      <vt:lpstr>Continued…</vt:lpstr>
      <vt:lpstr>Continued…</vt:lpstr>
      <vt:lpstr>                CONFIGURING GITHUB WEBHOOKS</vt:lpstr>
      <vt:lpstr>Continued….</vt:lpstr>
      <vt:lpstr>Continuous integration and continuous delivery technical requirements</vt:lpstr>
      <vt:lpstr>Using Azure Pipelines</vt:lpstr>
      <vt:lpstr>PowerPoint Presentation</vt:lpstr>
      <vt:lpstr>PowerPoint Presentation</vt:lpstr>
      <vt:lpstr>PowerPoint Presentation</vt:lpstr>
      <vt:lpstr>-&gt; Azure DevOps is free for up to five users. -&gt; Azure DevOps supports a collaborative culture and set of processes that bring together developers, project managers, and contributors to develop software. -&gt;  It allows organizations to create and improve products at a faster pace than they can with traditional software development approaches. -&gt; You can work in the cloud using Azure DevOps Services or on-premises using Azure DevOps Server. . </vt:lpstr>
      <vt:lpstr>To register with Azure DevOps and create an account, called an organization, “we need either a Microsoft live account or a GitHub account”, and to follow these steps:   STEP1. In your browser, go to this URL: https://azure.microsoft.com/en-us/ services / DevOps /.  </vt:lpstr>
      <vt:lpstr>STEP2: Click on the Signup button either using GitHub or Microsoft account. STEP3: As soon as we register, the first step suggested is to create an organization with a unique name of your choice and the Azure location, for example, Book Labs for the name of the organization. STEP4: click next.</vt:lpstr>
      <vt:lpstr>PowerPoint Presentation</vt:lpstr>
      <vt:lpstr>PowerPoint Presentation</vt:lpstr>
      <vt:lpstr>PowerPoint Presentation</vt:lpstr>
      <vt:lpstr>PowerPoint Presentation</vt:lpstr>
      <vt:lpstr>     Versioning of the code with Git in Azure Repo</vt:lpstr>
      <vt:lpstr>PowerPoint Presentation</vt:lpstr>
      <vt:lpstr>3. Once the Import a Git repository window opens, enter the URL of the Git repository whose sources we want to import. In our lab, we'll import the sources found in the https://github.com/mikaelkrief/DemoAspNetApp.git repository, as can be seen in the following screenshot</vt:lpstr>
      <vt:lpstr>4. We'll click on the Import button, then we'll see that the code is imported into our repository. The following screenshot shows the code imported into our Azure Repos repository, which is an ASP.NET code application, and its unit tests:</vt:lpstr>
      <vt:lpstr>-&gt;  Now that we have the code in Azure Repos, we'll set up a CI pipeline that will check and test the code at each user commit.</vt:lpstr>
      <vt:lpstr>Creating the CI pipeline </vt:lpstr>
      <vt:lpstr>-&gt; For the configuration mode, we choose the Use the classic editor option: </vt:lpstr>
      <vt:lpstr>-&gt; In Azure Pipelines, there is the choice of either the classic editor mode, which allows us to configure the pipeline via a graphical interface, or the YAML pipeline mode, which involves using a YAML file that describes the configuration of the pipeline.  In this lab, we will use the classic editor mode, so that we can visualize the different options and configuration steps. </vt:lpstr>
      <vt:lpstr>   -&gt;The first configuration step of the pipeline consists of selecting the repository that contains the application's sources. Today, Azure Pipelines supports several types of Git, such as Azure Repos, GitHub, Bitbucket, and Subversion, and so on. We will therefore select Azure Repos Git in the repository that contains the imported sources, as shown in the following screenshot: </vt:lpstr>
      <vt:lpstr>PowerPoint Presentation</vt:lpstr>
      <vt:lpstr>  -&gt;Azure Pipelines proposes to select a build template that will contain all the preconfigured build steps; there is also the possibility to start from an empty template. Since our project is an ASP.NET core application, we will choose the ASP.NET Core template, as shown in the following screenshot: </vt:lpstr>
      <vt:lpstr>  -&gt;We configure the Variables section, which allows us to fill in a list of variables in a key form, creating a value that can be used in the steps. The following screen shows the Variables tab of our build definition: </vt:lpstr>
      <vt:lpstr>  -&gt;We configure the Tasks tab, which contains the configuration of all the steps to be performed in the build.</vt:lpstr>
      <vt:lpstr>PowerPoint Presentation</vt:lpstr>
      <vt:lpstr>PowerPoint Presentation</vt:lpstr>
      <vt:lpstr>PowerPoint Presentation</vt:lpstr>
      <vt:lpstr>-&gt;The configuration of our CI or Build pipeline is complete; we validate and test its execution for the first time by clicking on the Save &amp; queue button:</vt:lpstr>
      <vt:lpstr>The following screenshot shows the execution logs: </vt:lpstr>
      <vt:lpstr>PowerPoint Presentation</vt:lpstr>
      <vt:lpstr>PowerPoint Presentation</vt:lpstr>
      <vt:lpstr>Creating the CD pipeline: the release </vt:lpstr>
      <vt:lpstr>-&gt;As for the build, the first step of the configuration is to choose a template already configured. For this lab, we will choose the Azure App Service deployment template: </vt:lpstr>
      <vt:lpstr>-&gt;Then, in the next window, the first stage is named, for example, CI as the continuous integration environment: </vt:lpstr>
      <vt:lpstr>-&gt;We configure the entry point of the release in the artifacts part by adding an artifact that is the build definition previously created in the Creating the CI pipeline section, as follows: </vt:lpstr>
      <vt:lpstr>PowerPoint Presentation</vt:lpstr>
      <vt:lpstr>-&gt;Now, we'll configure the steps that will be executed in the CI stage; by clicking on the stage, we get exactly the same configuration window as the build: 1.The agent's choice over the Run on agent section 2.The configuration of the steps with their parameters </vt:lpstr>
      <vt:lpstr>-&gt;We just have to rename the release with a name that simply describes what it does, and then we save it, as follows: </vt:lpstr>
      <vt:lpstr>-&gt;Now, we complete our definition of the release with the deployment of the other environments (or stages). To simplify the manipulation, we will clone the CI environment settings in our release, and change the name of the app service name settings to the name of the web app like this. The following screenshot shows the clone environment action: </vt:lpstr>
      <vt:lpstr>PowerPoint Presentation</vt:lpstr>
      <vt:lpstr>PowerPoint Presentation</vt:lpstr>
      <vt:lpstr>-&gt; We finally get the release definition as follows: </vt:lpstr>
      <vt:lpstr>-&gt;To trigger the deployment of our application, we will create a new release by clicking on the Create release button: </vt:lpstr>
      <vt:lpstr>-&gt;At the end of its execution, we can see its deployment status, as shown in the following screenshot: </vt:lpstr>
      <vt:lpstr>PowerPoint Presentation</vt:lpstr>
      <vt:lpstr>CI PIPELINE</vt:lpstr>
      <vt:lpstr>PowerPoint Presentation</vt:lpstr>
      <vt:lpstr>GitLab </vt:lpstr>
      <vt:lpstr>                  What is GitLab CI ?</vt:lpstr>
      <vt:lpstr>PowerPoint Presentation</vt:lpstr>
      <vt:lpstr>Continuous Integration</vt:lpstr>
      <vt:lpstr>CONTINUED…</vt:lpstr>
      <vt:lpstr>PowerPoint Presentation</vt:lpstr>
      <vt:lpstr>PowerPoint Presentation</vt:lpstr>
      <vt:lpstr>PowerPoint Presentation</vt:lpstr>
      <vt:lpstr>GitLab has a free price model with additional services that are subject to a charge; the price grid is shown as follows:</vt:lpstr>
      <vt:lpstr>Benefits of GitLab CI</vt:lpstr>
      <vt:lpstr>PowerPoint Presentation</vt:lpstr>
      <vt:lpstr>PowerPoint Presentation</vt:lpstr>
      <vt:lpstr>PowerPoint Presentation</vt:lpstr>
      <vt:lpstr>                           Authentication at GitLab</vt:lpstr>
      <vt:lpstr>PowerPoint Presentation</vt:lpstr>
      <vt:lpstr>PowerPoint Presentation</vt:lpstr>
      <vt:lpstr>PowerPoint Presentation</vt:lpstr>
      <vt:lpstr>PowerPoint Presentation</vt:lpstr>
      <vt:lpstr>PowerPoint Presentation</vt:lpstr>
      <vt:lpstr>PowerPoint Presentation</vt:lpstr>
      <vt:lpstr>Creating a new project and managing your code source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the CI pipeline</vt:lpstr>
      <vt:lpstr>PowerPoint Presentation</vt:lpstr>
      <vt:lpstr>PowerPoint Presentation</vt:lpstr>
      <vt:lpstr>Accessing the CI pipeline execution details</vt:lpstr>
      <vt:lpstr>PowerPoint Presentation</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 package manager</dc:title>
  <dc:creator>brindham23122003@gmail.com</dc:creator>
  <cp:lastModifiedBy>aarthi</cp:lastModifiedBy>
  <cp:revision>8</cp:revision>
  <dcterms:created xsi:type="dcterms:W3CDTF">2023-03-06T01:55:31Z</dcterms:created>
  <dcterms:modified xsi:type="dcterms:W3CDTF">2023-03-21T16:21:54Z</dcterms:modified>
</cp:coreProperties>
</file>